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7" r:id="rId3"/>
    <p:sldId id="269" r:id="rId4"/>
    <p:sldId id="271" r:id="rId5"/>
    <p:sldId id="270" r:id="rId6"/>
    <p:sldId id="266" r:id="rId7"/>
    <p:sldId id="272" r:id="rId8"/>
    <p:sldId id="275" r:id="rId9"/>
    <p:sldId id="273" r:id="rId10"/>
    <p:sldId id="276" r:id="rId11"/>
    <p:sldId id="274" r:id="rId12"/>
    <p:sldId id="278" r:id="rId13"/>
  </p:sldIdLst>
  <p:sldSz cx="9144000" cy="6858000" type="screen4x3"/>
  <p:notesSz cx="6858000" cy="9144000"/>
  <p:defaultTextStyle>
    <a:defPPr>
      <a:defRPr lang="de-DE"/>
    </a:defPPr>
    <a:lvl1pPr marL="0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74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48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821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095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369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643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9916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190" algn="l" defTabSz="1088548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07" autoAdjust="0"/>
  </p:normalViewPr>
  <p:slideViewPr>
    <p:cSldViewPr showGuides="1"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E288-BBC2-4844-BB09-75799B9B0C3C}" type="datetimeFigureOut">
              <a:rPr lang="de-CH" smtClean="0"/>
              <a:t>23.09.2016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41B5-6981-4181-AC5E-8D3F5A44EF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69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08B7-7DD6-4CB8-BCF5-A210058F2F13}" type="datetimeFigureOut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4549-6DE8-44E8-85D2-80D3D34B2D3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78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74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548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821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7095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369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643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09916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4190" algn="l" defTabSz="1088548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" y="0"/>
            <a:ext cx="9147486" cy="6858000"/>
          </a:xfrm>
          <a:prstGeom prst="rect">
            <a:avLst/>
          </a:prstGeom>
        </p:spPr>
      </p:pic>
      <p:sp>
        <p:nvSpPr>
          <p:cNvPr id="11" name="Freihandform 10"/>
          <p:cNvSpPr/>
          <p:nvPr userDrawn="1"/>
        </p:nvSpPr>
        <p:spPr>
          <a:xfrm>
            <a:off x="-1037" y="3712832"/>
            <a:ext cx="9151630" cy="2926418"/>
          </a:xfrm>
          <a:custGeom>
            <a:avLst/>
            <a:gdLst>
              <a:gd name="connsiteX0" fmla="*/ 0 w 24367067"/>
              <a:gd name="connsiteY0" fmla="*/ 0 h 1642534"/>
              <a:gd name="connsiteX1" fmla="*/ 24350133 w 24367067"/>
              <a:gd name="connsiteY1" fmla="*/ 863600 h 1642534"/>
              <a:gd name="connsiteX2" fmla="*/ 24367067 w 24367067"/>
              <a:gd name="connsiteY2" fmla="*/ 1642534 h 1642534"/>
              <a:gd name="connsiteX3" fmla="*/ 16933 w 24367067"/>
              <a:gd name="connsiteY3" fmla="*/ 1642534 h 1642534"/>
              <a:gd name="connsiteX4" fmla="*/ 0 w 24367067"/>
              <a:gd name="connsiteY4" fmla="*/ 0 h 1642534"/>
              <a:gd name="connsiteX0" fmla="*/ 2118 w 24369185"/>
              <a:gd name="connsiteY0" fmla="*/ 0 h 1642534"/>
              <a:gd name="connsiteX1" fmla="*/ 24352251 w 24369185"/>
              <a:gd name="connsiteY1" fmla="*/ 863600 h 1642534"/>
              <a:gd name="connsiteX2" fmla="*/ 24369185 w 24369185"/>
              <a:gd name="connsiteY2" fmla="*/ 1642534 h 1642534"/>
              <a:gd name="connsiteX3" fmla="*/ 0 w 24369185"/>
              <a:gd name="connsiteY3" fmla="*/ 1613959 h 1642534"/>
              <a:gd name="connsiteX4" fmla="*/ 2118 w 24369185"/>
              <a:gd name="connsiteY4" fmla="*/ 0 h 1642534"/>
              <a:gd name="connsiteX0" fmla="*/ 2118 w 24390616"/>
              <a:gd name="connsiteY0" fmla="*/ 0 h 1613959"/>
              <a:gd name="connsiteX1" fmla="*/ 24352251 w 24390616"/>
              <a:gd name="connsiteY1" fmla="*/ 863600 h 1613959"/>
              <a:gd name="connsiteX2" fmla="*/ 24390616 w 24390616"/>
              <a:gd name="connsiteY2" fmla="*/ 1611577 h 1613959"/>
              <a:gd name="connsiteX3" fmla="*/ 0 w 24390616"/>
              <a:gd name="connsiteY3" fmla="*/ 1613959 h 1613959"/>
              <a:gd name="connsiteX4" fmla="*/ 2118 w 24390616"/>
              <a:gd name="connsiteY4" fmla="*/ 0 h 1613959"/>
              <a:gd name="connsiteX0" fmla="*/ 2118 w 24390616"/>
              <a:gd name="connsiteY0" fmla="*/ 0 h 1613959"/>
              <a:gd name="connsiteX1" fmla="*/ 24385590 w 24390616"/>
              <a:gd name="connsiteY1" fmla="*/ 863600 h 1613959"/>
              <a:gd name="connsiteX2" fmla="*/ 24390616 w 24390616"/>
              <a:gd name="connsiteY2" fmla="*/ 1611577 h 1613959"/>
              <a:gd name="connsiteX3" fmla="*/ 0 w 24390616"/>
              <a:gd name="connsiteY3" fmla="*/ 1613959 h 1613959"/>
              <a:gd name="connsiteX4" fmla="*/ 2118 w 24390616"/>
              <a:gd name="connsiteY4" fmla="*/ 0 h 1613959"/>
              <a:gd name="connsiteX0" fmla="*/ 2118 w 24385701"/>
              <a:gd name="connsiteY0" fmla="*/ 0 h 5852836"/>
              <a:gd name="connsiteX1" fmla="*/ 24385590 w 24385701"/>
              <a:gd name="connsiteY1" fmla="*/ 863600 h 5852836"/>
              <a:gd name="connsiteX2" fmla="*/ 24371160 w 24385701"/>
              <a:gd name="connsiteY2" fmla="*/ 5852836 h 5852836"/>
              <a:gd name="connsiteX3" fmla="*/ 0 w 24385701"/>
              <a:gd name="connsiteY3" fmla="*/ 1613959 h 5852836"/>
              <a:gd name="connsiteX4" fmla="*/ 2118 w 24385701"/>
              <a:gd name="connsiteY4" fmla="*/ 0 h 5852836"/>
              <a:gd name="connsiteX0" fmla="*/ 0 w 24383583"/>
              <a:gd name="connsiteY0" fmla="*/ 0 h 5852836"/>
              <a:gd name="connsiteX1" fmla="*/ 24383472 w 24383583"/>
              <a:gd name="connsiteY1" fmla="*/ 863600 h 5852836"/>
              <a:gd name="connsiteX2" fmla="*/ 24369042 w 24383583"/>
              <a:gd name="connsiteY2" fmla="*/ 5852836 h 5852836"/>
              <a:gd name="connsiteX3" fmla="*/ 153525 w 24383583"/>
              <a:gd name="connsiteY3" fmla="*/ 3053652 h 5852836"/>
              <a:gd name="connsiteX4" fmla="*/ 0 w 24383583"/>
              <a:gd name="connsiteY4" fmla="*/ 0 h 5852836"/>
              <a:gd name="connsiteX0" fmla="*/ 0 w 24383583"/>
              <a:gd name="connsiteY0" fmla="*/ 0 h 5852836"/>
              <a:gd name="connsiteX1" fmla="*/ 24383472 w 24383583"/>
              <a:gd name="connsiteY1" fmla="*/ 863600 h 5852836"/>
              <a:gd name="connsiteX2" fmla="*/ 24369042 w 24383583"/>
              <a:gd name="connsiteY2" fmla="*/ 5852836 h 5852836"/>
              <a:gd name="connsiteX3" fmla="*/ 17337 w 24383583"/>
              <a:gd name="connsiteY3" fmla="*/ 4999184 h 5852836"/>
              <a:gd name="connsiteX4" fmla="*/ 0 w 24383583"/>
              <a:gd name="connsiteY4" fmla="*/ 0 h 5852836"/>
              <a:gd name="connsiteX0" fmla="*/ 0 w 24402633"/>
              <a:gd name="connsiteY0" fmla="*/ 0 h 5852836"/>
              <a:gd name="connsiteX1" fmla="*/ 24402522 w 24402633"/>
              <a:gd name="connsiteY1" fmla="*/ 863600 h 5852836"/>
              <a:gd name="connsiteX2" fmla="*/ 24388092 w 24402633"/>
              <a:gd name="connsiteY2" fmla="*/ 5852836 h 5852836"/>
              <a:gd name="connsiteX3" fmla="*/ 36387 w 24402633"/>
              <a:gd name="connsiteY3" fmla="*/ 4999184 h 5852836"/>
              <a:gd name="connsiteX4" fmla="*/ 0 w 24402633"/>
              <a:gd name="connsiteY4" fmla="*/ 0 h 5852836"/>
              <a:gd name="connsiteX0" fmla="*/ 1713 w 24404346"/>
              <a:gd name="connsiteY0" fmla="*/ 0 h 5852836"/>
              <a:gd name="connsiteX1" fmla="*/ 24404235 w 24404346"/>
              <a:gd name="connsiteY1" fmla="*/ 863600 h 5852836"/>
              <a:gd name="connsiteX2" fmla="*/ 24389805 w 24404346"/>
              <a:gd name="connsiteY2" fmla="*/ 5852836 h 5852836"/>
              <a:gd name="connsiteX3" fmla="*/ 0 w 24404346"/>
              <a:gd name="connsiteY3" fmla="*/ 4996802 h 5852836"/>
              <a:gd name="connsiteX4" fmla="*/ 1713 w 24404346"/>
              <a:gd name="connsiteY4" fmla="*/ 0 h 585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4346" h="5852836">
                <a:moveTo>
                  <a:pt x="1713" y="0"/>
                </a:moveTo>
                <a:lnTo>
                  <a:pt x="24404235" y="863600"/>
                </a:lnTo>
                <a:cubicBezTo>
                  <a:pt x="24405910" y="1112926"/>
                  <a:pt x="24388130" y="5603510"/>
                  <a:pt x="24389805" y="5852836"/>
                </a:cubicBezTo>
                <a:lnTo>
                  <a:pt x="0" y="4996802"/>
                </a:lnTo>
                <a:lnTo>
                  <a:pt x="1713" y="0"/>
                </a:lnTo>
                <a:close/>
              </a:path>
            </a:pathLst>
          </a:custGeom>
          <a:solidFill>
            <a:srgbClr val="FFDD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143"/>
          </a:p>
        </p:txBody>
      </p:sp>
      <p:sp>
        <p:nvSpPr>
          <p:cNvPr id="12" name="Freihandform 11"/>
          <p:cNvSpPr/>
          <p:nvPr userDrawn="1"/>
        </p:nvSpPr>
        <p:spPr>
          <a:xfrm>
            <a:off x="-294" y="3491508"/>
            <a:ext cx="9145993" cy="2935983"/>
          </a:xfrm>
          <a:custGeom>
            <a:avLst/>
            <a:gdLst>
              <a:gd name="connsiteX0" fmla="*/ 0 w 24367067"/>
              <a:gd name="connsiteY0" fmla="*/ 829733 h 2082800"/>
              <a:gd name="connsiteX1" fmla="*/ 24367067 w 24367067"/>
              <a:gd name="connsiteY1" fmla="*/ 0 h 2082800"/>
              <a:gd name="connsiteX2" fmla="*/ 24350133 w 24367067"/>
              <a:gd name="connsiteY2" fmla="*/ 2082800 h 2082800"/>
              <a:gd name="connsiteX3" fmla="*/ 16933 w 24367067"/>
              <a:gd name="connsiteY3" fmla="*/ 2065866 h 2082800"/>
              <a:gd name="connsiteX4" fmla="*/ 0 w 24367067"/>
              <a:gd name="connsiteY4" fmla="*/ 829733 h 2082800"/>
              <a:gd name="connsiteX0" fmla="*/ 4498 w 24371565"/>
              <a:gd name="connsiteY0" fmla="*/ 829733 h 2082800"/>
              <a:gd name="connsiteX1" fmla="*/ 24371565 w 24371565"/>
              <a:gd name="connsiteY1" fmla="*/ 0 h 2082800"/>
              <a:gd name="connsiteX2" fmla="*/ 24354631 w 24371565"/>
              <a:gd name="connsiteY2" fmla="*/ 2082800 h 2082800"/>
              <a:gd name="connsiteX3" fmla="*/ 0 w 24371565"/>
              <a:gd name="connsiteY3" fmla="*/ 2053960 h 2082800"/>
              <a:gd name="connsiteX4" fmla="*/ 4498 w 24371565"/>
              <a:gd name="connsiteY4" fmla="*/ 829733 h 2082800"/>
              <a:gd name="connsiteX0" fmla="*/ 4498 w 24392732"/>
              <a:gd name="connsiteY0" fmla="*/ 829733 h 2054225"/>
              <a:gd name="connsiteX1" fmla="*/ 24371565 w 24392732"/>
              <a:gd name="connsiteY1" fmla="*/ 0 h 2054225"/>
              <a:gd name="connsiteX2" fmla="*/ 24392732 w 24392732"/>
              <a:gd name="connsiteY2" fmla="*/ 2054225 h 2054225"/>
              <a:gd name="connsiteX3" fmla="*/ 0 w 24392732"/>
              <a:gd name="connsiteY3" fmla="*/ 2053960 h 2054225"/>
              <a:gd name="connsiteX4" fmla="*/ 4498 w 24392732"/>
              <a:gd name="connsiteY4" fmla="*/ 829733 h 2054225"/>
              <a:gd name="connsiteX0" fmla="*/ 4498 w 24392732"/>
              <a:gd name="connsiteY0" fmla="*/ 834496 h 2058988"/>
              <a:gd name="connsiteX1" fmla="*/ 24390614 w 24392732"/>
              <a:gd name="connsiteY1" fmla="*/ 0 h 2058988"/>
              <a:gd name="connsiteX2" fmla="*/ 24392732 w 24392732"/>
              <a:gd name="connsiteY2" fmla="*/ 2058988 h 2058988"/>
              <a:gd name="connsiteX3" fmla="*/ 0 w 24392732"/>
              <a:gd name="connsiteY3" fmla="*/ 2058723 h 2058988"/>
              <a:gd name="connsiteX4" fmla="*/ 4498 w 24392732"/>
              <a:gd name="connsiteY4" fmla="*/ 834496 h 2058988"/>
              <a:gd name="connsiteX0" fmla="*/ 4498 w 24392732"/>
              <a:gd name="connsiteY0" fmla="*/ 834496 h 5871966"/>
              <a:gd name="connsiteX1" fmla="*/ 24390614 w 24392732"/>
              <a:gd name="connsiteY1" fmla="*/ 0 h 5871966"/>
              <a:gd name="connsiteX2" fmla="*/ 24392732 w 24392732"/>
              <a:gd name="connsiteY2" fmla="*/ 2058988 h 5871966"/>
              <a:gd name="connsiteX3" fmla="*/ 0 w 24392732"/>
              <a:gd name="connsiteY3" fmla="*/ 5871966 h 5871966"/>
              <a:gd name="connsiteX4" fmla="*/ 4498 w 24392732"/>
              <a:gd name="connsiteY4" fmla="*/ 834496 h 5871966"/>
              <a:gd name="connsiteX0" fmla="*/ 4498 w 24390614"/>
              <a:gd name="connsiteY0" fmla="*/ 834496 h 5871966"/>
              <a:gd name="connsiteX1" fmla="*/ 24390614 w 24390614"/>
              <a:gd name="connsiteY1" fmla="*/ 0 h 5871966"/>
              <a:gd name="connsiteX2" fmla="*/ 24373276 w 24390614"/>
              <a:gd name="connsiteY2" fmla="*/ 5035652 h 5871966"/>
              <a:gd name="connsiteX3" fmla="*/ 0 w 24390614"/>
              <a:gd name="connsiteY3" fmla="*/ 5871966 h 5871966"/>
              <a:gd name="connsiteX4" fmla="*/ 4498 w 24390614"/>
              <a:gd name="connsiteY4" fmla="*/ 834496 h 5871966"/>
              <a:gd name="connsiteX0" fmla="*/ 18786 w 24404902"/>
              <a:gd name="connsiteY0" fmla="*/ 834496 h 5874347"/>
              <a:gd name="connsiteX1" fmla="*/ 24404902 w 24404902"/>
              <a:gd name="connsiteY1" fmla="*/ 0 h 5874347"/>
              <a:gd name="connsiteX2" fmla="*/ 24387564 w 24404902"/>
              <a:gd name="connsiteY2" fmla="*/ 5035652 h 5874347"/>
              <a:gd name="connsiteX3" fmla="*/ 0 w 24404902"/>
              <a:gd name="connsiteY3" fmla="*/ 5874347 h 5874347"/>
              <a:gd name="connsiteX4" fmla="*/ 18786 w 24404902"/>
              <a:gd name="connsiteY4" fmla="*/ 834496 h 5874347"/>
              <a:gd name="connsiteX0" fmla="*/ 2117 w 24404902"/>
              <a:gd name="connsiteY0" fmla="*/ 839258 h 5874347"/>
              <a:gd name="connsiteX1" fmla="*/ 24404902 w 24404902"/>
              <a:gd name="connsiteY1" fmla="*/ 0 h 5874347"/>
              <a:gd name="connsiteX2" fmla="*/ 24387564 w 24404902"/>
              <a:gd name="connsiteY2" fmla="*/ 5035652 h 5874347"/>
              <a:gd name="connsiteX3" fmla="*/ 0 w 24404902"/>
              <a:gd name="connsiteY3" fmla="*/ 5874347 h 5874347"/>
              <a:gd name="connsiteX4" fmla="*/ 2117 w 24404902"/>
              <a:gd name="connsiteY4" fmla="*/ 839258 h 5874347"/>
              <a:gd name="connsiteX0" fmla="*/ 2117 w 24389313"/>
              <a:gd name="connsiteY0" fmla="*/ 836877 h 5871966"/>
              <a:gd name="connsiteX1" fmla="*/ 24388233 w 24389313"/>
              <a:gd name="connsiteY1" fmla="*/ 0 h 5871966"/>
              <a:gd name="connsiteX2" fmla="*/ 24387564 w 24389313"/>
              <a:gd name="connsiteY2" fmla="*/ 5033271 h 5871966"/>
              <a:gd name="connsiteX3" fmla="*/ 0 w 24389313"/>
              <a:gd name="connsiteY3" fmla="*/ 5871966 h 5871966"/>
              <a:gd name="connsiteX4" fmla="*/ 2117 w 24389313"/>
              <a:gd name="connsiteY4" fmla="*/ 836877 h 58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313" h="5871966">
                <a:moveTo>
                  <a:pt x="2117" y="836877"/>
                </a:moveTo>
                <a:lnTo>
                  <a:pt x="24388233" y="0"/>
                </a:lnTo>
                <a:cubicBezTo>
                  <a:pt x="24382454" y="1678551"/>
                  <a:pt x="24393343" y="3354720"/>
                  <a:pt x="24387564" y="5033271"/>
                </a:cubicBezTo>
                <a:lnTo>
                  <a:pt x="0" y="5871966"/>
                </a:lnTo>
                <a:cubicBezTo>
                  <a:pt x="1499" y="5463890"/>
                  <a:pt x="618" y="1244953"/>
                  <a:pt x="2117" y="836877"/>
                </a:cubicBezTo>
                <a:close/>
              </a:path>
            </a:pathLst>
          </a:custGeom>
          <a:solidFill>
            <a:srgbClr val="FFDD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143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9532" y="4077072"/>
            <a:ext cx="8397933" cy="1116124"/>
          </a:xfrm>
        </p:spPr>
        <p:txBody>
          <a:bodyPr>
            <a:normAutofit/>
          </a:bodyPr>
          <a:lstStyle>
            <a:lvl1pPr>
              <a:defRPr sz="81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5177" y="5265204"/>
            <a:ext cx="8392289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5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3" y="332657"/>
            <a:ext cx="1290844" cy="12911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79" y="332656"/>
            <a:ext cx="1290844" cy="1291178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3103418" y="769911"/>
            <a:ext cx="3340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75"/>
              </a:lnSpc>
            </a:pPr>
            <a:r>
              <a:rPr lang="de-DE" sz="1175" dirty="0">
                <a:solidFill>
                  <a:schemeClr val="accent1"/>
                </a:solidFill>
              </a:rPr>
              <a:t>Evangelische Volkspartei der Schweiz</a:t>
            </a:r>
          </a:p>
          <a:p>
            <a:pPr>
              <a:lnSpc>
                <a:spcPts val="1475"/>
              </a:lnSpc>
            </a:pPr>
            <a:r>
              <a:rPr lang="fr-CH" sz="1175" dirty="0">
                <a:solidFill>
                  <a:schemeClr val="accent1"/>
                </a:solidFill>
              </a:rPr>
              <a:t>Parti Evangélique Suisse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544" y="1340768"/>
            <a:ext cx="8739944" cy="4287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5687616"/>
            <a:ext cx="432048" cy="365125"/>
          </a:xfrm>
        </p:spPr>
        <p:txBody>
          <a:bodyPr/>
          <a:lstStyle>
            <a:lvl1pPr algn="ctr">
              <a:defRPr/>
            </a:lvl1pPr>
          </a:lstStyle>
          <a:p>
            <a:fld id="{535302CB-9945-4074-A751-93380961EE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4544" y="1844824"/>
            <a:ext cx="8739944" cy="506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/>
          </p:nvPr>
        </p:nvSpPr>
        <p:spPr>
          <a:xfrm>
            <a:off x="224544" y="2492897"/>
            <a:ext cx="8739944" cy="338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544" y="1340768"/>
            <a:ext cx="7911853" cy="4287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25BB-1C3C-4049-96CC-C6FB76222ACB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5687616"/>
            <a:ext cx="432048" cy="365125"/>
          </a:xfrm>
        </p:spPr>
        <p:txBody>
          <a:bodyPr/>
          <a:lstStyle>
            <a:lvl1pPr algn="ctr">
              <a:defRPr/>
            </a:lvl1pPr>
          </a:lstStyle>
          <a:p>
            <a:fld id="{535302CB-9945-4074-A751-93380961EE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4544" y="1844824"/>
            <a:ext cx="7911852" cy="506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224632" y="2492897"/>
            <a:ext cx="3870000" cy="33843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5" name="Inhaltsplatzhalter 13"/>
          <p:cNvSpPr>
            <a:spLocks noGrp="1"/>
          </p:cNvSpPr>
          <p:nvPr>
            <p:ph sz="quarter" idx="14"/>
          </p:nvPr>
        </p:nvSpPr>
        <p:spPr>
          <a:xfrm>
            <a:off x="4266396" y="2493227"/>
            <a:ext cx="3870000" cy="338404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0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25BB-1C3C-4049-96CC-C6FB76222ACB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5687616"/>
            <a:ext cx="432048" cy="365125"/>
          </a:xfrm>
        </p:spPr>
        <p:txBody>
          <a:bodyPr/>
          <a:lstStyle>
            <a:lvl1pPr algn="ctr">
              <a:defRPr/>
            </a:lvl1pPr>
          </a:lstStyle>
          <a:p>
            <a:fld id="{535302CB-9945-4074-A751-93380961EE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4544" y="1844824"/>
            <a:ext cx="8667936" cy="506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224632" y="2492897"/>
            <a:ext cx="4419376" cy="33843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860032" y="2492375"/>
            <a:ext cx="4033143" cy="309686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0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E23D-8999-4CBD-B0B8-DB6298999ECF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 18"/>
          <p:cNvSpPr/>
          <p:nvPr/>
        </p:nvSpPr>
        <p:spPr>
          <a:xfrm>
            <a:off x="-794" y="6053667"/>
            <a:ext cx="9146481" cy="806980"/>
          </a:xfrm>
          <a:custGeom>
            <a:avLst/>
            <a:gdLst>
              <a:gd name="connsiteX0" fmla="*/ 0 w 24367067"/>
              <a:gd name="connsiteY0" fmla="*/ 0 h 1642534"/>
              <a:gd name="connsiteX1" fmla="*/ 24350133 w 24367067"/>
              <a:gd name="connsiteY1" fmla="*/ 863600 h 1642534"/>
              <a:gd name="connsiteX2" fmla="*/ 24367067 w 24367067"/>
              <a:gd name="connsiteY2" fmla="*/ 1642534 h 1642534"/>
              <a:gd name="connsiteX3" fmla="*/ 16933 w 24367067"/>
              <a:gd name="connsiteY3" fmla="*/ 1642534 h 1642534"/>
              <a:gd name="connsiteX4" fmla="*/ 0 w 24367067"/>
              <a:gd name="connsiteY4" fmla="*/ 0 h 1642534"/>
              <a:gd name="connsiteX0" fmla="*/ 2118 w 24369185"/>
              <a:gd name="connsiteY0" fmla="*/ 0 h 1642534"/>
              <a:gd name="connsiteX1" fmla="*/ 24352251 w 24369185"/>
              <a:gd name="connsiteY1" fmla="*/ 863600 h 1642534"/>
              <a:gd name="connsiteX2" fmla="*/ 24369185 w 24369185"/>
              <a:gd name="connsiteY2" fmla="*/ 1642534 h 1642534"/>
              <a:gd name="connsiteX3" fmla="*/ 0 w 24369185"/>
              <a:gd name="connsiteY3" fmla="*/ 1613959 h 1642534"/>
              <a:gd name="connsiteX4" fmla="*/ 2118 w 24369185"/>
              <a:gd name="connsiteY4" fmla="*/ 0 h 1642534"/>
              <a:gd name="connsiteX0" fmla="*/ 2118 w 24390616"/>
              <a:gd name="connsiteY0" fmla="*/ 0 h 1613959"/>
              <a:gd name="connsiteX1" fmla="*/ 24352251 w 24390616"/>
              <a:gd name="connsiteY1" fmla="*/ 863600 h 1613959"/>
              <a:gd name="connsiteX2" fmla="*/ 24390616 w 24390616"/>
              <a:gd name="connsiteY2" fmla="*/ 1611577 h 1613959"/>
              <a:gd name="connsiteX3" fmla="*/ 0 w 24390616"/>
              <a:gd name="connsiteY3" fmla="*/ 1613959 h 1613959"/>
              <a:gd name="connsiteX4" fmla="*/ 2118 w 24390616"/>
              <a:gd name="connsiteY4" fmla="*/ 0 h 1613959"/>
              <a:gd name="connsiteX0" fmla="*/ 2118 w 24390616"/>
              <a:gd name="connsiteY0" fmla="*/ 0 h 1613959"/>
              <a:gd name="connsiteX1" fmla="*/ 24385590 w 24390616"/>
              <a:gd name="connsiteY1" fmla="*/ 863600 h 1613959"/>
              <a:gd name="connsiteX2" fmla="*/ 24390616 w 24390616"/>
              <a:gd name="connsiteY2" fmla="*/ 1611577 h 1613959"/>
              <a:gd name="connsiteX3" fmla="*/ 0 w 24390616"/>
              <a:gd name="connsiteY3" fmla="*/ 1613959 h 1613959"/>
              <a:gd name="connsiteX4" fmla="*/ 2118 w 24390616"/>
              <a:gd name="connsiteY4" fmla="*/ 0 h 1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0616" h="1613959">
                <a:moveTo>
                  <a:pt x="2118" y="0"/>
                </a:moveTo>
                <a:lnTo>
                  <a:pt x="24385590" y="863600"/>
                </a:lnTo>
                <a:cubicBezTo>
                  <a:pt x="24387265" y="1112926"/>
                  <a:pt x="24388941" y="1362251"/>
                  <a:pt x="24390616" y="1611577"/>
                </a:cubicBezTo>
                <a:lnTo>
                  <a:pt x="0" y="1613959"/>
                </a:lnTo>
                <a:lnTo>
                  <a:pt x="2118" y="0"/>
                </a:lnTo>
                <a:close/>
              </a:path>
            </a:pathLst>
          </a:custGeom>
          <a:solidFill>
            <a:srgbClr val="FFDD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143"/>
          </a:p>
        </p:txBody>
      </p:sp>
      <p:sp>
        <p:nvSpPr>
          <p:cNvPr id="18" name="Freihandform 17"/>
          <p:cNvSpPr/>
          <p:nvPr/>
        </p:nvSpPr>
        <p:spPr>
          <a:xfrm>
            <a:off x="-1687" y="5831152"/>
            <a:ext cx="9147275" cy="1029494"/>
          </a:xfrm>
          <a:custGeom>
            <a:avLst/>
            <a:gdLst>
              <a:gd name="connsiteX0" fmla="*/ 0 w 24367067"/>
              <a:gd name="connsiteY0" fmla="*/ 829733 h 2082800"/>
              <a:gd name="connsiteX1" fmla="*/ 24367067 w 24367067"/>
              <a:gd name="connsiteY1" fmla="*/ 0 h 2082800"/>
              <a:gd name="connsiteX2" fmla="*/ 24350133 w 24367067"/>
              <a:gd name="connsiteY2" fmla="*/ 2082800 h 2082800"/>
              <a:gd name="connsiteX3" fmla="*/ 16933 w 24367067"/>
              <a:gd name="connsiteY3" fmla="*/ 2065866 h 2082800"/>
              <a:gd name="connsiteX4" fmla="*/ 0 w 24367067"/>
              <a:gd name="connsiteY4" fmla="*/ 829733 h 2082800"/>
              <a:gd name="connsiteX0" fmla="*/ 4498 w 24371565"/>
              <a:gd name="connsiteY0" fmla="*/ 829733 h 2082800"/>
              <a:gd name="connsiteX1" fmla="*/ 24371565 w 24371565"/>
              <a:gd name="connsiteY1" fmla="*/ 0 h 2082800"/>
              <a:gd name="connsiteX2" fmla="*/ 24354631 w 24371565"/>
              <a:gd name="connsiteY2" fmla="*/ 2082800 h 2082800"/>
              <a:gd name="connsiteX3" fmla="*/ 0 w 24371565"/>
              <a:gd name="connsiteY3" fmla="*/ 2053960 h 2082800"/>
              <a:gd name="connsiteX4" fmla="*/ 4498 w 24371565"/>
              <a:gd name="connsiteY4" fmla="*/ 829733 h 2082800"/>
              <a:gd name="connsiteX0" fmla="*/ 4498 w 24392732"/>
              <a:gd name="connsiteY0" fmla="*/ 829733 h 2054225"/>
              <a:gd name="connsiteX1" fmla="*/ 24371565 w 24392732"/>
              <a:gd name="connsiteY1" fmla="*/ 0 h 2054225"/>
              <a:gd name="connsiteX2" fmla="*/ 24392732 w 24392732"/>
              <a:gd name="connsiteY2" fmla="*/ 2054225 h 2054225"/>
              <a:gd name="connsiteX3" fmla="*/ 0 w 24392732"/>
              <a:gd name="connsiteY3" fmla="*/ 2053960 h 2054225"/>
              <a:gd name="connsiteX4" fmla="*/ 4498 w 24392732"/>
              <a:gd name="connsiteY4" fmla="*/ 829733 h 2054225"/>
              <a:gd name="connsiteX0" fmla="*/ 4498 w 24392732"/>
              <a:gd name="connsiteY0" fmla="*/ 834496 h 2058988"/>
              <a:gd name="connsiteX1" fmla="*/ 24390614 w 24392732"/>
              <a:gd name="connsiteY1" fmla="*/ 0 h 2058988"/>
              <a:gd name="connsiteX2" fmla="*/ 24392732 w 24392732"/>
              <a:gd name="connsiteY2" fmla="*/ 2058988 h 2058988"/>
              <a:gd name="connsiteX3" fmla="*/ 0 w 24392732"/>
              <a:gd name="connsiteY3" fmla="*/ 2058723 h 2058988"/>
              <a:gd name="connsiteX4" fmla="*/ 4498 w 24392732"/>
              <a:gd name="connsiteY4" fmla="*/ 834496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2732" h="2058988">
                <a:moveTo>
                  <a:pt x="4498" y="834496"/>
                </a:moveTo>
                <a:lnTo>
                  <a:pt x="24390614" y="0"/>
                </a:lnTo>
                <a:lnTo>
                  <a:pt x="24392732" y="2058988"/>
                </a:lnTo>
                <a:lnTo>
                  <a:pt x="0" y="2058723"/>
                </a:lnTo>
                <a:cubicBezTo>
                  <a:pt x="1499" y="1650647"/>
                  <a:pt x="2999" y="1242572"/>
                  <a:pt x="4498" y="834496"/>
                </a:cubicBezTo>
                <a:close/>
              </a:path>
            </a:pathLst>
          </a:custGeom>
          <a:solidFill>
            <a:srgbClr val="FFDD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143"/>
          </a:p>
        </p:txBody>
      </p:sp>
      <p:sp>
        <p:nvSpPr>
          <p:cNvPr id="15" name="Freihandform 14"/>
          <p:cNvSpPr/>
          <p:nvPr/>
        </p:nvSpPr>
        <p:spPr>
          <a:xfrm>
            <a:off x="8604448" y="5706666"/>
            <a:ext cx="298451" cy="308372"/>
          </a:xfrm>
          <a:custGeom>
            <a:avLst/>
            <a:gdLst>
              <a:gd name="connsiteX0" fmla="*/ 0 w 695325"/>
              <a:gd name="connsiteY0" fmla="*/ 26194 h 616744"/>
              <a:gd name="connsiteX1" fmla="*/ 9525 w 695325"/>
              <a:gd name="connsiteY1" fmla="*/ 592932 h 616744"/>
              <a:gd name="connsiteX2" fmla="*/ 695325 w 695325"/>
              <a:gd name="connsiteY2" fmla="*/ 616744 h 616744"/>
              <a:gd name="connsiteX3" fmla="*/ 688181 w 695325"/>
              <a:gd name="connsiteY3" fmla="*/ 0 h 616744"/>
              <a:gd name="connsiteX4" fmla="*/ 0 w 695325"/>
              <a:gd name="connsiteY4" fmla="*/ 26194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325" h="616744">
                <a:moveTo>
                  <a:pt x="0" y="26194"/>
                </a:moveTo>
                <a:lnTo>
                  <a:pt x="9525" y="592932"/>
                </a:lnTo>
                <a:lnTo>
                  <a:pt x="695325" y="616744"/>
                </a:lnTo>
                <a:cubicBezTo>
                  <a:pt x="692944" y="411163"/>
                  <a:pt x="690562" y="205581"/>
                  <a:pt x="688181" y="0"/>
                </a:cubicBezTo>
                <a:lnTo>
                  <a:pt x="0" y="26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143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4544" y="1340768"/>
            <a:ext cx="8667936" cy="4287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520518"/>
            <a:ext cx="864096" cy="12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24.09.2016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1997" y="5687616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bg1"/>
                </a:solidFill>
                <a:latin typeface="+mj-lt"/>
              </a:defRPr>
            </a:lvl1pPr>
          </a:lstStyle>
          <a:p>
            <a:fld id="{535302CB-9945-4074-A751-93380961EE3F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4" y="316141"/>
            <a:ext cx="647708" cy="64829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6" y="322883"/>
            <a:ext cx="647708" cy="64829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614729" y="511093"/>
            <a:ext cx="1661128" cy="27186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725"/>
              </a:lnSpc>
            </a:pPr>
            <a:r>
              <a:rPr lang="de-DE" sz="575" dirty="0">
                <a:solidFill>
                  <a:schemeClr val="accent1"/>
                </a:solidFill>
              </a:rPr>
              <a:t>Evangelische Volkspartei der Schweiz</a:t>
            </a:r>
          </a:p>
          <a:p>
            <a:pPr>
              <a:lnSpc>
                <a:spcPts val="725"/>
              </a:lnSpc>
            </a:pPr>
            <a:r>
              <a:rPr lang="fr-CH" sz="575" dirty="0">
                <a:solidFill>
                  <a:schemeClr val="accent1"/>
                </a:solidFill>
              </a:rPr>
              <a:t>Parti Evangélique Suisse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24544" y="2492897"/>
            <a:ext cx="866793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3"/>
          <p:cNvSpPr txBox="1">
            <a:spLocks/>
          </p:cNvSpPr>
          <p:nvPr/>
        </p:nvSpPr>
        <p:spPr>
          <a:xfrm>
            <a:off x="827584" y="6513914"/>
            <a:ext cx="349306" cy="13656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de-DE"/>
            </a:defPPr>
            <a:lvl1pPr marL="0" algn="l" defTabSz="2177095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88547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095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642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190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2737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285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9832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8380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dirty="0">
                <a:latin typeface="+mn-lt"/>
              </a:rPr>
              <a:t>|</a:t>
            </a:r>
          </a:p>
        </p:txBody>
      </p:sp>
      <p:sp>
        <p:nvSpPr>
          <p:cNvPr id="20" name="Datumsplatzhalter 3"/>
          <p:cNvSpPr txBox="1">
            <a:spLocks/>
          </p:cNvSpPr>
          <p:nvPr/>
        </p:nvSpPr>
        <p:spPr>
          <a:xfrm>
            <a:off x="215516" y="6345324"/>
            <a:ext cx="6170547" cy="13656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de-DE"/>
            </a:defPPr>
            <a:lvl1pPr marL="0" algn="l" defTabSz="2177095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88547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095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642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190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2737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285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9832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8380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dirty="0"/>
              <a:t>Strategische Ausrichtung der EVP Schweiz</a:t>
            </a:r>
            <a:r>
              <a:rPr lang="de-DE" sz="900" b="1" dirty="0">
                <a:latin typeface="+mj-lt"/>
              </a:rPr>
              <a:t> </a:t>
            </a:r>
            <a:r>
              <a:rPr lang="de-DE" sz="900" dirty="0">
                <a:latin typeface="+mn-lt"/>
              </a:rPr>
              <a:t>| Marianne Streiff-Feller</a:t>
            </a:r>
            <a:endParaRPr lang="de-CH" sz="900" dirty="0">
              <a:latin typeface="+mn-lt"/>
            </a:endParaRPr>
          </a:p>
        </p:txBody>
      </p:sp>
      <p:sp>
        <p:nvSpPr>
          <p:cNvPr id="21" name="Datumsplatzhalter 3"/>
          <p:cNvSpPr txBox="1">
            <a:spLocks/>
          </p:cNvSpPr>
          <p:nvPr/>
        </p:nvSpPr>
        <p:spPr>
          <a:xfrm>
            <a:off x="921733" y="6519629"/>
            <a:ext cx="6026531" cy="130849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de-DE"/>
            </a:defPPr>
            <a:lvl1pPr marL="0" algn="l" defTabSz="2177095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88547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095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642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190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2737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285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9832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8380" algn="l" defTabSz="2177095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+mn-lt"/>
              </a:rPr>
              <a:t>2.</a:t>
            </a:r>
            <a:r>
              <a:rPr lang="de-DE" sz="900" baseline="0" dirty="0">
                <a:latin typeface="+mn-lt"/>
              </a:rPr>
              <a:t> </a:t>
            </a:r>
            <a:r>
              <a:rPr lang="de-DE" sz="900" baseline="0" dirty="0" err="1">
                <a:latin typeface="+mn-lt"/>
              </a:rPr>
              <a:t>ausserordentliche</a:t>
            </a:r>
            <a:r>
              <a:rPr lang="de-DE" sz="900" baseline="0" dirty="0">
                <a:latin typeface="+mn-lt"/>
              </a:rPr>
              <a:t> Delegiertenversammlung der EVP Schweiz, Delémont</a:t>
            </a:r>
            <a:endParaRPr lang="de-CH" sz="9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5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5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0"/>
        </a:spcBef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355600" indent="-177800" algn="l" defTabSz="914400" rtl="0" eaLnBrk="1" latinLnBrk="0" hangingPunct="1">
        <a:spcBef>
          <a:spcPts val="0"/>
        </a:spcBef>
        <a:buFont typeface="Arial" pitchFamily="34" charset="0"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842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04069" indent="-219869" algn="l" defTabSz="914400" rtl="0" eaLnBrk="1" latinLnBrk="0" hangingPunct="1">
        <a:spcBef>
          <a:spcPts val="0"/>
        </a:spcBef>
        <a:buFont typeface="Open Sans Light" panose="020B0306030504020204" pitchFamily="34" charset="0"/>
        <a:buChar char="–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4365104"/>
            <a:ext cx="8676964" cy="1116124"/>
          </a:xfrm>
        </p:spPr>
        <p:txBody>
          <a:bodyPr>
            <a:noAutofit/>
          </a:bodyPr>
          <a:lstStyle/>
          <a:p>
            <a:pPr algn="ctr"/>
            <a:r>
              <a:rPr lang="de-CH" sz="2800" dirty="0"/>
              <a:t>Die Hundert im Rücken, die Wahlen vor Augen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5177" y="4869160"/>
            <a:ext cx="8392289" cy="1296144"/>
          </a:xfrm>
        </p:spPr>
        <p:txBody>
          <a:bodyPr>
            <a:normAutofit/>
          </a:bodyPr>
          <a:lstStyle/>
          <a:p>
            <a:pPr algn="ctr"/>
            <a:r>
              <a:rPr lang="de-CH" sz="2800" dirty="0"/>
              <a:t>Zur strategischen Ausrichtung der EVP Schweiz</a:t>
            </a:r>
          </a:p>
          <a:p>
            <a:pPr algn="ctr"/>
            <a:endParaRPr lang="de-CH" sz="2000" dirty="0"/>
          </a:p>
          <a:p>
            <a:pPr algn="ctr"/>
            <a:r>
              <a:rPr lang="de-CH" sz="2000" dirty="0"/>
              <a:t>Marianne Streiff-Feller</a:t>
            </a:r>
          </a:p>
        </p:txBody>
      </p:sp>
    </p:spTree>
    <p:extLst>
      <p:ext uri="{BB962C8B-B14F-4D97-AF65-F5344CB8AC3E}">
        <p14:creationId xmlns:p14="http://schemas.microsoft.com/office/powerpoint/2010/main" val="21112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Strategische Fragestellungen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224544" y="2492897"/>
            <a:ext cx="8739944" cy="3384375"/>
          </a:xfrm>
        </p:spPr>
        <p:txBody>
          <a:bodyPr/>
          <a:lstStyle/>
          <a:p>
            <a:r>
              <a:rPr lang="de-CH" b="1" dirty="0">
                <a:latin typeface="+mj-lt"/>
              </a:rPr>
              <a:t>3. Effizienz</a:t>
            </a:r>
          </a:p>
          <a:p>
            <a:pPr marL="749300" lvl="3" indent="-342900"/>
            <a:r>
              <a:rPr lang="de-CH" dirty="0"/>
              <a:t>Welche Gremien/Organe haben welche Rolle?</a:t>
            </a:r>
          </a:p>
          <a:p>
            <a:pPr marL="749300" lvl="3" indent="-342900"/>
            <a:endParaRPr lang="de-CH" dirty="0"/>
          </a:p>
          <a:p>
            <a:pPr marL="749300" lvl="3" indent="-342900"/>
            <a:r>
              <a:rPr lang="de-CH" dirty="0"/>
              <a:t>Wie sind die Kompetenzen geregelt? Wo werden welche Entscheidungen gefällt?</a:t>
            </a:r>
          </a:p>
          <a:p>
            <a:pPr marL="749300" lvl="3" indent="-342900"/>
            <a:endParaRPr lang="de-CH" dirty="0"/>
          </a:p>
          <a:p>
            <a:pPr marL="749300" lvl="3" indent="-342900"/>
            <a:r>
              <a:rPr lang="de-CH" dirty="0"/>
              <a:t>Wie können vorhandene Kompetenzen und Ressourcen innerhalb der Partei besser genutzt werden?</a:t>
            </a:r>
          </a:p>
        </p:txBody>
      </p:sp>
    </p:spTree>
    <p:extLst>
      <p:ext uri="{BB962C8B-B14F-4D97-AF65-F5344CB8AC3E}">
        <p14:creationId xmlns:p14="http://schemas.microsoft.com/office/powerpoint/2010/main" val="248863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Zielsetzungen 2016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de-CH" dirty="0"/>
              <a:t>Die strategisch wichtigen Themen und Fragestellungen der EVP Schweiz sind identifiziert.</a:t>
            </a:r>
          </a:p>
          <a:p>
            <a:pPr marL="457200" lvl="0" indent="-457200">
              <a:buFont typeface="+mj-lt"/>
              <a:buAutoNum type="arabicPeriod"/>
            </a:pPr>
            <a:endParaRPr lang="de-CH" dirty="0"/>
          </a:p>
          <a:p>
            <a:pPr marL="457200" lvl="0" indent="-457200">
              <a:buFont typeface="+mj-lt"/>
              <a:buAutoNum type="arabicPeriod"/>
            </a:pPr>
            <a:r>
              <a:rPr lang="de-CH" dirty="0"/>
              <a:t>Spezifische, messbare, ambitionierte aber erreichbare und terminierte Zielsetzungen der EVP Schweiz für die nächsten 3-5 Jahre sind formuliert und von der Geschäftsleitung verabschiedet.</a:t>
            </a:r>
          </a:p>
          <a:p>
            <a:pPr marL="457200" lvl="0" indent="-457200">
              <a:buFont typeface="+mj-lt"/>
              <a:buAutoNum type="arabicPeriod"/>
            </a:pPr>
            <a:endParaRPr lang="de-CH" dirty="0"/>
          </a:p>
          <a:p>
            <a:pPr marL="457200" lvl="0" indent="-457200">
              <a:buFont typeface="+mj-lt"/>
              <a:buAutoNum type="arabicPeriod"/>
            </a:pPr>
            <a:r>
              <a:rPr lang="de-CH" dirty="0"/>
              <a:t>Für die grössten Projekte und Herausforderungen der kommenden Jahre liegen (mindestens) Lösungsansätze sowie erste Massnahmenpakete und Konzepte vor.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179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011277" cy="25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4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alte f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7406"/>
            <a:ext cx="4948841" cy="26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Was für ein Bild haben Sie im Kopf?</a:t>
            </a:r>
          </a:p>
        </p:txBody>
      </p:sp>
      <p:pic>
        <p:nvPicPr>
          <p:cNvPr id="1026" name="Picture 2" descr="Bildergebnis für alter ma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56057"/>
            <a:ext cx="4694635" cy="26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7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Was für ein Bild haben Sie im Kopf?</a:t>
            </a:r>
          </a:p>
        </p:txBody>
      </p:sp>
      <p:pic>
        <p:nvPicPr>
          <p:cNvPr id="2050" name="Picture 2" descr="Bildergebnis für altes schi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1"/>
          <a:stretch/>
        </p:blipFill>
        <p:spPr bwMode="auto">
          <a:xfrm>
            <a:off x="395536" y="2348880"/>
            <a:ext cx="5904656" cy="34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7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So sehe ich sie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7"/>
          <a:stretch/>
        </p:blipFill>
        <p:spPr>
          <a:xfrm>
            <a:off x="2627784" y="2351504"/>
            <a:ext cx="3612465" cy="33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0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So sehe ich sie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8500"/>
          <a:stretch/>
        </p:blipFill>
        <p:spPr>
          <a:xfrm>
            <a:off x="3275856" y="1981821"/>
            <a:ext cx="393326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Wie ist unsere Politik?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>
                <a:latin typeface="+mj-lt"/>
              </a:rPr>
              <a:t>enkeltauglich</a:t>
            </a:r>
            <a:r>
              <a:rPr lang="de-CH" dirty="0"/>
              <a:t> und verantwortungsbewusst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ausgewogen </a:t>
            </a:r>
            <a:r>
              <a:rPr lang="de-CH" b="1" dirty="0">
                <a:latin typeface="+mj-lt"/>
              </a:rPr>
              <a:t>in der Mitte</a:t>
            </a:r>
          </a:p>
          <a:p>
            <a:pPr marL="698500" lvl="2" indent="-342900">
              <a:buFont typeface="Symbol" panose="05050102010706020507" pitchFamily="18" charset="2"/>
              <a:buChar char="-"/>
            </a:pPr>
            <a:r>
              <a:rPr lang="de-CH" dirty="0"/>
              <a:t>umweltbewusst: für CO2-Reduktion und strengere Umweltvorschriften</a:t>
            </a:r>
          </a:p>
          <a:p>
            <a:pPr marL="698500" lvl="2" indent="-342900">
              <a:buFont typeface="Symbol" panose="05050102010706020507" pitchFamily="18" charset="2"/>
              <a:buChar char="-"/>
            </a:pPr>
            <a:endParaRPr lang="de-CH" dirty="0"/>
          </a:p>
          <a:p>
            <a:pPr marL="698500" lvl="2" indent="-342900">
              <a:buFont typeface="Symbol" panose="05050102010706020507" pitchFamily="18" charset="2"/>
              <a:buChar char="-"/>
            </a:pPr>
            <a:r>
              <a:rPr lang="de-CH" dirty="0"/>
              <a:t>sozial: für die Unterstützung schwächerer Mitmenschen</a:t>
            </a:r>
          </a:p>
          <a:p>
            <a:pPr lvl="2" indent="0"/>
            <a:endParaRPr lang="de-CH" dirty="0"/>
          </a:p>
          <a:p>
            <a:pPr marL="698500" lvl="2" indent="-342900">
              <a:buFont typeface="Symbol" panose="05050102010706020507" pitchFamily="18" charset="2"/>
              <a:buChar char="-"/>
            </a:pPr>
            <a:r>
              <a:rPr lang="de-CH" dirty="0"/>
              <a:t>wertekonservativ: für den Schutz des Lebens, die Ehe zwischen Mann und Frau und für gesunde Familien</a:t>
            </a:r>
          </a:p>
          <a:p>
            <a:pPr marL="698500" lvl="2" indent="-342900">
              <a:buFont typeface="Symbol" panose="05050102010706020507" pitchFamily="18" charset="2"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162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Wie sind wir?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2951716"/>
            <a:ext cx="1640193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verlässlich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27984" y="3116306"/>
            <a:ext cx="1704313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wahrhaftig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68609" y="3870635"/>
            <a:ext cx="2522742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friedensfördernd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50892" y="4789554"/>
            <a:ext cx="1887248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glaubwürdig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88224" y="3688015"/>
            <a:ext cx="1633781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einzigartig</a:t>
            </a:r>
          </a:p>
        </p:txBody>
      </p:sp>
    </p:spTree>
    <p:extLst>
      <p:ext uri="{BB962C8B-B14F-4D97-AF65-F5344CB8AC3E}">
        <p14:creationId xmlns:p14="http://schemas.microsoft.com/office/powerpoint/2010/main" val="372182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Strategische Fragestellungen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224544" y="2492897"/>
            <a:ext cx="8739944" cy="3384375"/>
          </a:xfrm>
        </p:spPr>
        <p:txBody>
          <a:bodyPr>
            <a:normAutofit lnSpcReduction="10000"/>
          </a:bodyPr>
          <a:lstStyle/>
          <a:p>
            <a:r>
              <a:rPr lang="de-CH" b="1" dirty="0">
                <a:latin typeface="+mj-lt"/>
              </a:rPr>
              <a:t>1. Priorisierung und Fokussierung</a:t>
            </a:r>
          </a:p>
          <a:p>
            <a:pPr marL="749300" lvl="3" indent="-342900"/>
            <a:r>
              <a:rPr lang="de-CH" dirty="0">
                <a:latin typeface="+mn-lt"/>
              </a:rPr>
              <a:t>Was wollen wir in der nationalen Politik in den nächsten 3-5 Jahren erreichen?</a:t>
            </a:r>
          </a:p>
          <a:p>
            <a:pPr marL="749300" lvl="3" indent="-342900"/>
            <a:endParaRPr lang="de-CH" dirty="0">
              <a:latin typeface="+mn-lt"/>
            </a:endParaRPr>
          </a:p>
          <a:p>
            <a:pPr marL="749300" lvl="3" indent="-342900"/>
            <a:r>
              <a:rPr lang="de-CH" dirty="0">
                <a:latin typeface="+mn-lt"/>
              </a:rPr>
              <a:t>Welche Themen und Inhalte sind für die EVP Schweiz besonders relevant?</a:t>
            </a:r>
          </a:p>
          <a:p>
            <a:pPr marL="749300" lvl="3" indent="-342900"/>
            <a:endParaRPr lang="de-CH" dirty="0">
              <a:latin typeface="+mn-lt"/>
            </a:endParaRPr>
          </a:p>
          <a:p>
            <a:pPr marL="749300" lvl="3" indent="-342900"/>
            <a:r>
              <a:rPr lang="de-CH" dirty="0">
                <a:latin typeface="+mn-lt"/>
              </a:rPr>
              <a:t>Mit welchen Inhalten sind wir in den nächsten Jahren erfolgreich?</a:t>
            </a:r>
          </a:p>
          <a:p>
            <a:pPr marL="406400" lvl="3" indent="0">
              <a:buNone/>
            </a:pPr>
            <a:endParaRPr lang="de-CH" dirty="0"/>
          </a:p>
          <a:p>
            <a:pPr marL="749300" lvl="3" indent="-342900"/>
            <a:r>
              <a:rPr lang="de-CH" dirty="0">
                <a:latin typeface="+mn-lt"/>
              </a:rPr>
              <a:t>Mit welchen Massnahmen erreichen wir in den nächsten 3-5 Jahren unsere politischen Ziele in den entsprechenden Themenbereichen?</a:t>
            </a:r>
          </a:p>
        </p:txBody>
      </p:sp>
    </p:spTree>
    <p:extLst>
      <p:ext uri="{BB962C8B-B14F-4D97-AF65-F5344CB8AC3E}">
        <p14:creationId xmlns:p14="http://schemas.microsoft.com/office/powerpoint/2010/main" val="95691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EVP Schweiz an Ihrem 100. Jahrestag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7BC-C046-4886-9E99-1AD903EE10A4}" type="datetime1">
              <a:rPr lang="de-CH" smtClean="0"/>
              <a:pPr/>
              <a:t>23.09.2016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02CB-9945-4074-A751-93380961EE3F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Strategische Fragestellungen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224544" y="2492897"/>
            <a:ext cx="8739944" cy="3384375"/>
          </a:xfrm>
        </p:spPr>
        <p:txBody>
          <a:bodyPr/>
          <a:lstStyle/>
          <a:p>
            <a:r>
              <a:rPr lang="de-CH" b="1" dirty="0">
                <a:latin typeface="+mj-lt"/>
              </a:rPr>
              <a:t>2. Qualität versus Quantität</a:t>
            </a:r>
          </a:p>
          <a:p>
            <a:pPr marL="749300" lvl="3" indent="-342900"/>
            <a:r>
              <a:rPr lang="de-CH" dirty="0"/>
              <a:t>Welche Ansprüche und Ziele hat die EVP Schweiz hinsichtlich Entwicklung der Anzahl Mitglieder und Parteisektionen? Was bedeutet das für die Aufbau- und Basisarbeit im Generalsekretariat?</a:t>
            </a:r>
          </a:p>
          <a:p>
            <a:pPr marL="406400" lvl="3" indent="0">
              <a:buNone/>
            </a:pPr>
            <a:endParaRPr lang="de-CH" dirty="0"/>
          </a:p>
          <a:p>
            <a:pPr marL="749300" lvl="3" indent="-342900"/>
            <a:r>
              <a:rPr lang="de-CH" dirty="0"/>
              <a:t>Welche politisch-inhaltlichen Ambitionen hat die EVP Schweiz national? Welche Konsequenzen lassen sich daraus ableiten? (Teilnahme an Vernehmlassungen, Referenden, …)</a:t>
            </a:r>
          </a:p>
        </p:txBody>
      </p:sp>
    </p:spTree>
    <p:extLst>
      <p:ext uri="{BB962C8B-B14F-4D97-AF65-F5344CB8AC3E}">
        <p14:creationId xmlns:p14="http://schemas.microsoft.com/office/powerpoint/2010/main" val="327883814"/>
      </p:ext>
    </p:extLst>
  </p:cSld>
  <p:clrMapOvr>
    <a:masterClrMapping/>
  </p:clrMapOvr>
</p:sld>
</file>

<file path=ppt/theme/theme1.xml><?xml version="1.0" encoding="utf-8"?>
<a:theme xmlns:a="http://schemas.openxmlformats.org/drawingml/2006/main" name="EVPCH_Vorlage_Powerpointpräsentation_4_3 V2">
  <a:themeElements>
    <a:clrScheme name="EVP">
      <a:dk1>
        <a:sysClr val="windowText" lastClr="000000"/>
      </a:dk1>
      <a:lt1>
        <a:sysClr val="window" lastClr="FFFFFF"/>
      </a:lt1>
      <a:dk2>
        <a:srgbClr val="0062AE"/>
      </a:dk2>
      <a:lt2>
        <a:srgbClr val="FFDD00"/>
      </a:lt2>
      <a:accent1>
        <a:srgbClr val="0062AE"/>
      </a:accent1>
      <a:accent2>
        <a:srgbClr val="FFDD00"/>
      </a:accent2>
      <a:accent3>
        <a:srgbClr val="3381BD"/>
      </a:accent3>
      <a:accent4>
        <a:srgbClr val="FFE433"/>
      </a:accent4>
      <a:accent5>
        <a:srgbClr val="66A1CD"/>
      </a:accent5>
      <a:accent6>
        <a:srgbClr val="FFEB66"/>
      </a:accent6>
      <a:hlink>
        <a:srgbClr val="000000"/>
      </a:hlink>
      <a:folHlink>
        <a:srgbClr val="000000"/>
      </a:folHlink>
    </a:clrScheme>
    <a:fontScheme name="EVP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PCH_Vorlage_Powerpointpräsentation_4_3 V2.potx" id="{0DA309D5-6739-48BF-8720-658DEEA5C268}" vid="{089EFE9E-6ACD-4275-AFB8-3195043C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EVPCH_Vorlage_Powerpointpräsentation_4_3</Template>
  <TotalTime>0</TotalTime>
  <Words>407</Words>
  <Application>Microsoft Office PowerPoint</Application>
  <PresentationFormat>Bildschirmpräsentation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Symbol</vt:lpstr>
      <vt:lpstr>EVPCH_Vorlage_Powerpointpräsentation_4_3 V2</vt:lpstr>
      <vt:lpstr>Die Hundert im Rücken, die Wahlen vor Augen </vt:lpstr>
      <vt:lpstr>Die EVP Schweiz an Ihrem 100. Jahrestag</vt:lpstr>
      <vt:lpstr>Die EVP Schweiz an Ihrem 100. Jahrestag</vt:lpstr>
      <vt:lpstr>Die EVP Schweiz an Ihrem 100. Jahrestag</vt:lpstr>
      <vt:lpstr>Die EVP Schweiz an Ihrem 100. Jahrestag</vt:lpstr>
      <vt:lpstr>Die EVP Schweiz an Ihrem 100. Jahrestag</vt:lpstr>
      <vt:lpstr>Die EVP Schweiz an Ihrem 100. Jahrestag</vt:lpstr>
      <vt:lpstr>Die EVP Schweiz an Ihrem 100. Jahrestag</vt:lpstr>
      <vt:lpstr>Die EVP Schweiz an Ihrem 100. Jahrestag</vt:lpstr>
      <vt:lpstr>Die EVP Schweiz an Ihrem 100. Jahrestag</vt:lpstr>
      <vt:lpstr>Zielsetzungen 2016</vt:lpstr>
      <vt:lpstr>PowerPoint-Präsentation</vt:lpstr>
    </vt:vector>
  </TitlesOfParts>
  <Company>Parlamentsdienste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Marianne Streiff</dc:creator>
  <cp:lastModifiedBy>Dominik Währy</cp:lastModifiedBy>
  <cp:revision>34</cp:revision>
  <dcterms:created xsi:type="dcterms:W3CDTF">2016-06-07T08:33:01Z</dcterms:created>
  <dcterms:modified xsi:type="dcterms:W3CDTF">2016-09-23T12:15:18Z</dcterms:modified>
</cp:coreProperties>
</file>