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5" r:id="rId3"/>
    <p:sldId id="269" r:id="rId4"/>
    <p:sldId id="270" r:id="rId5"/>
    <p:sldId id="271" r:id="rId6"/>
    <p:sldId id="272" r:id="rId7"/>
    <p:sldId id="276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de-DE"/>
    </a:defPPr>
    <a:lvl1pPr marL="0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1pPr>
    <a:lvl2pPr marL="544274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2pPr>
    <a:lvl3pPr marL="1088548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3pPr>
    <a:lvl4pPr marL="1632821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4pPr>
    <a:lvl5pPr marL="2177095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5pPr>
    <a:lvl6pPr marL="2721369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6pPr>
    <a:lvl7pPr marL="3265643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7pPr>
    <a:lvl8pPr marL="3809916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8pPr>
    <a:lvl9pPr marL="4354190" algn="l" defTabSz="1088548" rtl="0" eaLnBrk="1" latinLnBrk="0" hangingPunct="1">
      <a:defRPr sz="2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7" autoAdjust="0"/>
  </p:normalViewPr>
  <p:slideViewPr>
    <p:cSldViewPr showGuides="1">
      <p:cViewPr varScale="1">
        <p:scale>
          <a:sx n="87" d="100"/>
          <a:sy n="87" d="100"/>
        </p:scale>
        <p:origin x="13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E288-BBC2-4844-BB09-75799B9B0C3C}" type="datetimeFigureOut">
              <a:rPr lang="de-CH" smtClean="0"/>
              <a:t>23.09.2016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841B5-6981-4181-AC5E-8D3F5A44EF1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4695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608B7-7DD6-4CB8-BCF5-A210058F2F13}" type="datetimeFigureOut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24549-6DE8-44E8-85D2-80D3D34B2D3B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78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1pPr>
    <a:lvl2pPr marL="544274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2pPr>
    <a:lvl3pPr marL="1088548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3pPr>
    <a:lvl4pPr marL="1632821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4pPr>
    <a:lvl5pPr marL="2177095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5pPr>
    <a:lvl6pPr marL="2721369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6pPr>
    <a:lvl7pPr marL="3265643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7pPr>
    <a:lvl8pPr marL="3809916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8pPr>
    <a:lvl9pPr marL="4354190" algn="l" defTabSz="1088548" rtl="0" eaLnBrk="1" latinLnBrk="0" hangingPunct="1">
      <a:defRPr sz="14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7" y="0"/>
            <a:ext cx="9147486" cy="6858000"/>
          </a:xfrm>
          <a:prstGeom prst="rect">
            <a:avLst/>
          </a:prstGeom>
        </p:spPr>
      </p:pic>
      <p:sp>
        <p:nvSpPr>
          <p:cNvPr id="11" name="Freihandform 10"/>
          <p:cNvSpPr/>
          <p:nvPr userDrawn="1"/>
        </p:nvSpPr>
        <p:spPr>
          <a:xfrm>
            <a:off x="-1037" y="3712832"/>
            <a:ext cx="9151630" cy="2926418"/>
          </a:xfrm>
          <a:custGeom>
            <a:avLst/>
            <a:gdLst>
              <a:gd name="connsiteX0" fmla="*/ 0 w 24367067"/>
              <a:gd name="connsiteY0" fmla="*/ 0 h 1642534"/>
              <a:gd name="connsiteX1" fmla="*/ 24350133 w 24367067"/>
              <a:gd name="connsiteY1" fmla="*/ 863600 h 1642534"/>
              <a:gd name="connsiteX2" fmla="*/ 24367067 w 24367067"/>
              <a:gd name="connsiteY2" fmla="*/ 1642534 h 1642534"/>
              <a:gd name="connsiteX3" fmla="*/ 16933 w 24367067"/>
              <a:gd name="connsiteY3" fmla="*/ 1642534 h 1642534"/>
              <a:gd name="connsiteX4" fmla="*/ 0 w 24367067"/>
              <a:gd name="connsiteY4" fmla="*/ 0 h 1642534"/>
              <a:gd name="connsiteX0" fmla="*/ 2118 w 24369185"/>
              <a:gd name="connsiteY0" fmla="*/ 0 h 1642534"/>
              <a:gd name="connsiteX1" fmla="*/ 24352251 w 24369185"/>
              <a:gd name="connsiteY1" fmla="*/ 863600 h 1642534"/>
              <a:gd name="connsiteX2" fmla="*/ 24369185 w 24369185"/>
              <a:gd name="connsiteY2" fmla="*/ 1642534 h 1642534"/>
              <a:gd name="connsiteX3" fmla="*/ 0 w 24369185"/>
              <a:gd name="connsiteY3" fmla="*/ 1613959 h 1642534"/>
              <a:gd name="connsiteX4" fmla="*/ 2118 w 24369185"/>
              <a:gd name="connsiteY4" fmla="*/ 0 h 1642534"/>
              <a:gd name="connsiteX0" fmla="*/ 2118 w 24390616"/>
              <a:gd name="connsiteY0" fmla="*/ 0 h 1613959"/>
              <a:gd name="connsiteX1" fmla="*/ 24352251 w 24390616"/>
              <a:gd name="connsiteY1" fmla="*/ 863600 h 1613959"/>
              <a:gd name="connsiteX2" fmla="*/ 24390616 w 24390616"/>
              <a:gd name="connsiteY2" fmla="*/ 1611577 h 1613959"/>
              <a:gd name="connsiteX3" fmla="*/ 0 w 24390616"/>
              <a:gd name="connsiteY3" fmla="*/ 1613959 h 1613959"/>
              <a:gd name="connsiteX4" fmla="*/ 2118 w 24390616"/>
              <a:gd name="connsiteY4" fmla="*/ 0 h 1613959"/>
              <a:gd name="connsiteX0" fmla="*/ 2118 w 24390616"/>
              <a:gd name="connsiteY0" fmla="*/ 0 h 1613959"/>
              <a:gd name="connsiteX1" fmla="*/ 24385590 w 24390616"/>
              <a:gd name="connsiteY1" fmla="*/ 863600 h 1613959"/>
              <a:gd name="connsiteX2" fmla="*/ 24390616 w 24390616"/>
              <a:gd name="connsiteY2" fmla="*/ 1611577 h 1613959"/>
              <a:gd name="connsiteX3" fmla="*/ 0 w 24390616"/>
              <a:gd name="connsiteY3" fmla="*/ 1613959 h 1613959"/>
              <a:gd name="connsiteX4" fmla="*/ 2118 w 24390616"/>
              <a:gd name="connsiteY4" fmla="*/ 0 h 1613959"/>
              <a:gd name="connsiteX0" fmla="*/ 2118 w 24385701"/>
              <a:gd name="connsiteY0" fmla="*/ 0 h 5852836"/>
              <a:gd name="connsiteX1" fmla="*/ 24385590 w 24385701"/>
              <a:gd name="connsiteY1" fmla="*/ 863600 h 5852836"/>
              <a:gd name="connsiteX2" fmla="*/ 24371160 w 24385701"/>
              <a:gd name="connsiteY2" fmla="*/ 5852836 h 5852836"/>
              <a:gd name="connsiteX3" fmla="*/ 0 w 24385701"/>
              <a:gd name="connsiteY3" fmla="*/ 1613959 h 5852836"/>
              <a:gd name="connsiteX4" fmla="*/ 2118 w 24385701"/>
              <a:gd name="connsiteY4" fmla="*/ 0 h 5852836"/>
              <a:gd name="connsiteX0" fmla="*/ 0 w 24383583"/>
              <a:gd name="connsiteY0" fmla="*/ 0 h 5852836"/>
              <a:gd name="connsiteX1" fmla="*/ 24383472 w 24383583"/>
              <a:gd name="connsiteY1" fmla="*/ 863600 h 5852836"/>
              <a:gd name="connsiteX2" fmla="*/ 24369042 w 24383583"/>
              <a:gd name="connsiteY2" fmla="*/ 5852836 h 5852836"/>
              <a:gd name="connsiteX3" fmla="*/ 153525 w 24383583"/>
              <a:gd name="connsiteY3" fmla="*/ 3053652 h 5852836"/>
              <a:gd name="connsiteX4" fmla="*/ 0 w 24383583"/>
              <a:gd name="connsiteY4" fmla="*/ 0 h 5852836"/>
              <a:gd name="connsiteX0" fmla="*/ 0 w 24383583"/>
              <a:gd name="connsiteY0" fmla="*/ 0 h 5852836"/>
              <a:gd name="connsiteX1" fmla="*/ 24383472 w 24383583"/>
              <a:gd name="connsiteY1" fmla="*/ 863600 h 5852836"/>
              <a:gd name="connsiteX2" fmla="*/ 24369042 w 24383583"/>
              <a:gd name="connsiteY2" fmla="*/ 5852836 h 5852836"/>
              <a:gd name="connsiteX3" fmla="*/ 17337 w 24383583"/>
              <a:gd name="connsiteY3" fmla="*/ 4999184 h 5852836"/>
              <a:gd name="connsiteX4" fmla="*/ 0 w 24383583"/>
              <a:gd name="connsiteY4" fmla="*/ 0 h 5852836"/>
              <a:gd name="connsiteX0" fmla="*/ 0 w 24402633"/>
              <a:gd name="connsiteY0" fmla="*/ 0 h 5852836"/>
              <a:gd name="connsiteX1" fmla="*/ 24402522 w 24402633"/>
              <a:gd name="connsiteY1" fmla="*/ 863600 h 5852836"/>
              <a:gd name="connsiteX2" fmla="*/ 24388092 w 24402633"/>
              <a:gd name="connsiteY2" fmla="*/ 5852836 h 5852836"/>
              <a:gd name="connsiteX3" fmla="*/ 36387 w 24402633"/>
              <a:gd name="connsiteY3" fmla="*/ 4999184 h 5852836"/>
              <a:gd name="connsiteX4" fmla="*/ 0 w 24402633"/>
              <a:gd name="connsiteY4" fmla="*/ 0 h 5852836"/>
              <a:gd name="connsiteX0" fmla="*/ 1713 w 24404346"/>
              <a:gd name="connsiteY0" fmla="*/ 0 h 5852836"/>
              <a:gd name="connsiteX1" fmla="*/ 24404235 w 24404346"/>
              <a:gd name="connsiteY1" fmla="*/ 863600 h 5852836"/>
              <a:gd name="connsiteX2" fmla="*/ 24389805 w 24404346"/>
              <a:gd name="connsiteY2" fmla="*/ 5852836 h 5852836"/>
              <a:gd name="connsiteX3" fmla="*/ 0 w 24404346"/>
              <a:gd name="connsiteY3" fmla="*/ 4996802 h 5852836"/>
              <a:gd name="connsiteX4" fmla="*/ 1713 w 24404346"/>
              <a:gd name="connsiteY4" fmla="*/ 0 h 585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04346" h="5852836">
                <a:moveTo>
                  <a:pt x="1713" y="0"/>
                </a:moveTo>
                <a:lnTo>
                  <a:pt x="24404235" y="863600"/>
                </a:lnTo>
                <a:cubicBezTo>
                  <a:pt x="24405910" y="1112926"/>
                  <a:pt x="24388130" y="5603510"/>
                  <a:pt x="24389805" y="5852836"/>
                </a:cubicBezTo>
                <a:lnTo>
                  <a:pt x="0" y="4996802"/>
                </a:lnTo>
                <a:lnTo>
                  <a:pt x="1713" y="0"/>
                </a:lnTo>
                <a:close/>
              </a:path>
            </a:pathLst>
          </a:custGeom>
          <a:solidFill>
            <a:srgbClr val="FFDD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143"/>
          </a:p>
        </p:txBody>
      </p:sp>
      <p:sp>
        <p:nvSpPr>
          <p:cNvPr id="12" name="Freihandform 11"/>
          <p:cNvSpPr/>
          <p:nvPr userDrawn="1"/>
        </p:nvSpPr>
        <p:spPr>
          <a:xfrm>
            <a:off x="-294" y="3491508"/>
            <a:ext cx="9145993" cy="2935983"/>
          </a:xfrm>
          <a:custGeom>
            <a:avLst/>
            <a:gdLst>
              <a:gd name="connsiteX0" fmla="*/ 0 w 24367067"/>
              <a:gd name="connsiteY0" fmla="*/ 829733 h 2082800"/>
              <a:gd name="connsiteX1" fmla="*/ 24367067 w 24367067"/>
              <a:gd name="connsiteY1" fmla="*/ 0 h 2082800"/>
              <a:gd name="connsiteX2" fmla="*/ 24350133 w 24367067"/>
              <a:gd name="connsiteY2" fmla="*/ 2082800 h 2082800"/>
              <a:gd name="connsiteX3" fmla="*/ 16933 w 24367067"/>
              <a:gd name="connsiteY3" fmla="*/ 2065866 h 2082800"/>
              <a:gd name="connsiteX4" fmla="*/ 0 w 24367067"/>
              <a:gd name="connsiteY4" fmla="*/ 829733 h 2082800"/>
              <a:gd name="connsiteX0" fmla="*/ 4498 w 24371565"/>
              <a:gd name="connsiteY0" fmla="*/ 829733 h 2082800"/>
              <a:gd name="connsiteX1" fmla="*/ 24371565 w 24371565"/>
              <a:gd name="connsiteY1" fmla="*/ 0 h 2082800"/>
              <a:gd name="connsiteX2" fmla="*/ 24354631 w 24371565"/>
              <a:gd name="connsiteY2" fmla="*/ 2082800 h 2082800"/>
              <a:gd name="connsiteX3" fmla="*/ 0 w 24371565"/>
              <a:gd name="connsiteY3" fmla="*/ 2053960 h 2082800"/>
              <a:gd name="connsiteX4" fmla="*/ 4498 w 24371565"/>
              <a:gd name="connsiteY4" fmla="*/ 829733 h 2082800"/>
              <a:gd name="connsiteX0" fmla="*/ 4498 w 24392732"/>
              <a:gd name="connsiteY0" fmla="*/ 829733 h 2054225"/>
              <a:gd name="connsiteX1" fmla="*/ 24371565 w 24392732"/>
              <a:gd name="connsiteY1" fmla="*/ 0 h 2054225"/>
              <a:gd name="connsiteX2" fmla="*/ 24392732 w 24392732"/>
              <a:gd name="connsiteY2" fmla="*/ 2054225 h 2054225"/>
              <a:gd name="connsiteX3" fmla="*/ 0 w 24392732"/>
              <a:gd name="connsiteY3" fmla="*/ 2053960 h 2054225"/>
              <a:gd name="connsiteX4" fmla="*/ 4498 w 24392732"/>
              <a:gd name="connsiteY4" fmla="*/ 829733 h 2054225"/>
              <a:gd name="connsiteX0" fmla="*/ 4498 w 24392732"/>
              <a:gd name="connsiteY0" fmla="*/ 834496 h 2058988"/>
              <a:gd name="connsiteX1" fmla="*/ 24390614 w 24392732"/>
              <a:gd name="connsiteY1" fmla="*/ 0 h 2058988"/>
              <a:gd name="connsiteX2" fmla="*/ 24392732 w 24392732"/>
              <a:gd name="connsiteY2" fmla="*/ 2058988 h 2058988"/>
              <a:gd name="connsiteX3" fmla="*/ 0 w 24392732"/>
              <a:gd name="connsiteY3" fmla="*/ 2058723 h 2058988"/>
              <a:gd name="connsiteX4" fmla="*/ 4498 w 24392732"/>
              <a:gd name="connsiteY4" fmla="*/ 834496 h 2058988"/>
              <a:gd name="connsiteX0" fmla="*/ 4498 w 24392732"/>
              <a:gd name="connsiteY0" fmla="*/ 834496 h 5871966"/>
              <a:gd name="connsiteX1" fmla="*/ 24390614 w 24392732"/>
              <a:gd name="connsiteY1" fmla="*/ 0 h 5871966"/>
              <a:gd name="connsiteX2" fmla="*/ 24392732 w 24392732"/>
              <a:gd name="connsiteY2" fmla="*/ 2058988 h 5871966"/>
              <a:gd name="connsiteX3" fmla="*/ 0 w 24392732"/>
              <a:gd name="connsiteY3" fmla="*/ 5871966 h 5871966"/>
              <a:gd name="connsiteX4" fmla="*/ 4498 w 24392732"/>
              <a:gd name="connsiteY4" fmla="*/ 834496 h 5871966"/>
              <a:gd name="connsiteX0" fmla="*/ 4498 w 24390614"/>
              <a:gd name="connsiteY0" fmla="*/ 834496 h 5871966"/>
              <a:gd name="connsiteX1" fmla="*/ 24390614 w 24390614"/>
              <a:gd name="connsiteY1" fmla="*/ 0 h 5871966"/>
              <a:gd name="connsiteX2" fmla="*/ 24373276 w 24390614"/>
              <a:gd name="connsiteY2" fmla="*/ 5035652 h 5871966"/>
              <a:gd name="connsiteX3" fmla="*/ 0 w 24390614"/>
              <a:gd name="connsiteY3" fmla="*/ 5871966 h 5871966"/>
              <a:gd name="connsiteX4" fmla="*/ 4498 w 24390614"/>
              <a:gd name="connsiteY4" fmla="*/ 834496 h 5871966"/>
              <a:gd name="connsiteX0" fmla="*/ 18786 w 24404902"/>
              <a:gd name="connsiteY0" fmla="*/ 834496 h 5874347"/>
              <a:gd name="connsiteX1" fmla="*/ 24404902 w 24404902"/>
              <a:gd name="connsiteY1" fmla="*/ 0 h 5874347"/>
              <a:gd name="connsiteX2" fmla="*/ 24387564 w 24404902"/>
              <a:gd name="connsiteY2" fmla="*/ 5035652 h 5874347"/>
              <a:gd name="connsiteX3" fmla="*/ 0 w 24404902"/>
              <a:gd name="connsiteY3" fmla="*/ 5874347 h 5874347"/>
              <a:gd name="connsiteX4" fmla="*/ 18786 w 24404902"/>
              <a:gd name="connsiteY4" fmla="*/ 834496 h 5874347"/>
              <a:gd name="connsiteX0" fmla="*/ 2117 w 24404902"/>
              <a:gd name="connsiteY0" fmla="*/ 839258 h 5874347"/>
              <a:gd name="connsiteX1" fmla="*/ 24404902 w 24404902"/>
              <a:gd name="connsiteY1" fmla="*/ 0 h 5874347"/>
              <a:gd name="connsiteX2" fmla="*/ 24387564 w 24404902"/>
              <a:gd name="connsiteY2" fmla="*/ 5035652 h 5874347"/>
              <a:gd name="connsiteX3" fmla="*/ 0 w 24404902"/>
              <a:gd name="connsiteY3" fmla="*/ 5874347 h 5874347"/>
              <a:gd name="connsiteX4" fmla="*/ 2117 w 24404902"/>
              <a:gd name="connsiteY4" fmla="*/ 839258 h 5874347"/>
              <a:gd name="connsiteX0" fmla="*/ 2117 w 24389313"/>
              <a:gd name="connsiteY0" fmla="*/ 836877 h 5871966"/>
              <a:gd name="connsiteX1" fmla="*/ 24388233 w 24389313"/>
              <a:gd name="connsiteY1" fmla="*/ 0 h 5871966"/>
              <a:gd name="connsiteX2" fmla="*/ 24387564 w 24389313"/>
              <a:gd name="connsiteY2" fmla="*/ 5033271 h 5871966"/>
              <a:gd name="connsiteX3" fmla="*/ 0 w 24389313"/>
              <a:gd name="connsiteY3" fmla="*/ 5871966 h 5871966"/>
              <a:gd name="connsiteX4" fmla="*/ 2117 w 24389313"/>
              <a:gd name="connsiteY4" fmla="*/ 836877 h 5871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9313" h="5871966">
                <a:moveTo>
                  <a:pt x="2117" y="836877"/>
                </a:moveTo>
                <a:lnTo>
                  <a:pt x="24388233" y="0"/>
                </a:lnTo>
                <a:cubicBezTo>
                  <a:pt x="24382454" y="1678551"/>
                  <a:pt x="24393343" y="3354720"/>
                  <a:pt x="24387564" y="5033271"/>
                </a:cubicBezTo>
                <a:lnTo>
                  <a:pt x="0" y="5871966"/>
                </a:lnTo>
                <a:cubicBezTo>
                  <a:pt x="1499" y="5463890"/>
                  <a:pt x="618" y="1244953"/>
                  <a:pt x="2117" y="836877"/>
                </a:cubicBezTo>
                <a:close/>
              </a:path>
            </a:pathLst>
          </a:custGeom>
          <a:solidFill>
            <a:srgbClr val="FFDD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143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9532" y="4077072"/>
            <a:ext cx="8397933" cy="1116124"/>
          </a:xfrm>
        </p:spPr>
        <p:txBody>
          <a:bodyPr>
            <a:normAutofit/>
          </a:bodyPr>
          <a:lstStyle>
            <a:lvl1pPr>
              <a:defRPr sz="81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5177" y="5265204"/>
            <a:ext cx="8392289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5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3" y="332657"/>
            <a:ext cx="1290844" cy="129117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079" y="332656"/>
            <a:ext cx="1290844" cy="1291178"/>
          </a:xfrm>
          <a:prstGeom prst="rect">
            <a:avLst/>
          </a:prstGeom>
        </p:spPr>
      </p:pic>
      <p:sp>
        <p:nvSpPr>
          <p:cNvPr id="5" name="Textfeld 4"/>
          <p:cNvSpPr txBox="1"/>
          <p:nvPr userDrawn="1"/>
        </p:nvSpPr>
        <p:spPr>
          <a:xfrm>
            <a:off x="3103418" y="769911"/>
            <a:ext cx="33407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75"/>
              </a:lnSpc>
            </a:pPr>
            <a:r>
              <a:rPr lang="de-DE" sz="1175" dirty="0">
                <a:solidFill>
                  <a:schemeClr val="accent1"/>
                </a:solidFill>
              </a:rPr>
              <a:t>Evangelische Volkspartei der Schweiz</a:t>
            </a:r>
          </a:p>
          <a:p>
            <a:pPr>
              <a:lnSpc>
                <a:spcPts val="1475"/>
              </a:lnSpc>
            </a:pPr>
            <a:r>
              <a:rPr lang="fr-CH" sz="1175" dirty="0">
                <a:solidFill>
                  <a:schemeClr val="accent1"/>
                </a:solidFill>
              </a:rPr>
              <a:t>Parti Evangélique Suisse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544" y="1340768"/>
            <a:ext cx="8739944" cy="42875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5687616"/>
            <a:ext cx="432048" cy="365125"/>
          </a:xfrm>
        </p:spPr>
        <p:txBody>
          <a:bodyPr/>
          <a:lstStyle>
            <a:lvl1pPr algn="ctr">
              <a:defRPr/>
            </a:lvl1pPr>
          </a:lstStyle>
          <a:p>
            <a:fld id="{535302CB-9945-4074-A751-93380961EE3F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224544" y="1844824"/>
            <a:ext cx="8739944" cy="5066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3"/>
          </p:nvPr>
        </p:nvSpPr>
        <p:spPr>
          <a:xfrm>
            <a:off x="224544" y="2492897"/>
            <a:ext cx="8739944" cy="338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544" y="1340768"/>
            <a:ext cx="7911853" cy="42875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25BB-1C3C-4049-96CC-C6FB76222ACB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5687616"/>
            <a:ext cx="432048" cy="365125"/>
          </a:xfrm>
        </p:spPr>
        <p:txBody>
          <a:bodyPr/>
          <a:lstStyle>
            <a:lvl1pPr algn="ctr">
              <a:defRPr/>
            </a:lvl1pPr>
          </a:lstStyle>
          <a:p>
            <a:fld id="{535302CB-9945-4074-A751-93380961EE3F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224544" y="1844824"/>
            <a:ext cx="7911852" cy="5066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224632" y="2492897"/>
            <a:ext cx="3870000" cy="33843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5" name="Inhaltsplatzhalter 13"/>
          <p:cNvSpPr>
            <a:spLocks noGrp="1"/>
          </p:cNvSpPr>
          <p:nvPr>
            <p:ph sz="quarter" idx="14"/>
          </p:nvPr>
        </p:nvSpPr>
        <p:spPr>
          <a:xfrm>
            <a:off x="4266396" y="2493227"/>
            <a:ext cx="3870000" cy="338404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20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25BB-1C3C-4049-96CC-C6FB76222ACB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32440" y="5687616"/>
            <a:ext cx="432048" cy="365125"/>
          </a:xfrm>
        </p:spPr>
        <p:txBody>
          <a:bodyPr/>
          <a:lstStyle>
            <a:lvl1pPr algn="ctr">
              <a:defRPr/>
            </a:lvl1pPr>
          </a:lstStyle>
          <a:p>
            <a:fld id="{535302CB-9945-4074-A751-93380961EE3F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224544" y="1844824"/>
            <a:ext cx="8667936" cy="5066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13"/>
          </p:nvPr>
        </p:nvSpPr>
        <p:spPr>
          <a:xfrm>
            <a:off x="224632" y="2492897"/>
            <a:ext cx="4419376" cy="338437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6"/>
          </p:nvPr>
        </p:nvSpPr>
        <p:spPr>
          <a:xfrm>
            <a:off x="4860032" y="2492375"/>
            <a:ext cx="4033143" cy="309686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0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2E23D-8999-4CBD-B0B8-DB6298999ECF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ihandform 18"/>
          <p:cNvSpPr/>
          <p:nvPr/>
        </p:nvSpPr>
        <p:spPr>
          <a:xfrm>
            <a:off x="-794" y="6053667"/>
            <a:ext cx="9146481" cy="806980"/>
          </a:xfrm>
          <a:custGeom>
            <a:avLst/>
            <a:gdLst>
              <a:gd name="connsiteX0" fmla="*/ 0 w 24367067"/>
              <a:gd name="connsiteY0" fmla="*/ 0 h 1642534"/>
              <a:gd name="connsiteX1" fmla="*/ 24350133 w 24367067"/>
              <a:gd name="connsiteY1" fmla="*/ 863600 h 1642534"/>
              <a:gd name="connsiteX2" fmla="*/ 24367067 w 24367067"/>
              <a:gd name="connsiteY2" fmla="*/ 1642534 h 1642534"/>
              <a:gd name="connsiteX3" fmla="*/ 16933 w 24367067"/>
              <a:gd name="connsiteY3" fmla="*/ 1642534 h 1642534"/>
              <a:gd name="connsiteX4" fmla="*/ 0 w 24367067"/>
              <a:gd name="connsiteY4" fmla="*/ 0 h 1642534"/>
              <a:gd name="connsiteX0" fmla="*/ 2118 w 24369185"/>
              <a:gd name="connsiteY0" fmla="*/ 0 h 1642534"/>
              <a:gd name="connsiteX1" fmla="*/ 24352251 w 24369185"/>
              <a:gd name="connsiteY1" fmla="*/ 863600 h 1642534"/>
              <a:gd name="connsiteX2" fmla="*/ 24369185 w 24369185"/>
              <a:gd name="connsiteY2" fmla="*/ 1642534 h 1642534"/>
              <a:gd name="connsiteX3" fmla="*/ 0 w 24369185"/>
              <a:gd name="connsiteY3" fmla="*/ 1613959 h 1642534"/>
              <a:gd name="connsiteX4" fmla="*/ 2118 w 24369185"/>
              <a:gd name="connsiteY4" fmla="*/ 0 h 1642534"/>
              <a:gd name="connsiteX0" fmla="*/ 2118 w 24390616"/>
              <a:gd name="connsiteY0" fmla="*/ 0 h 1613959"/>
              <a:gd name="connsiteX1" fmla="*/ 24352251 w 24390616"/>
              <a:gd name="connsiteY1" fmla="*/ 863600 h 1613959"/>
              <a:gd name="connsiteX2" fmla="*/ 24390616 w 24390616"/>
              <a:gd name="connsiteY2" fmla="*/ 1611577 h 1613959"/>
              <a:gd name="connsiteX3" fmla="*/ 0 w 24390616"/>
              <a:gd name="connsiteY3" fmla="*/ 1613959 h 1613959"/>
              <a:gd name="connsiteX4" fmla="*/ 2118 w 24390616"/>
              <a:gd name="connsiteY4" fmla="*/ 0 h 1613959"/>
              <a:gd name="connsiteX0" fmla="*/ 2118 w 24390616"/>
              <a:gd name="connsiteY0" fmla="*/ 0 h 1613959"/>
              <a:gd name="connsiteX1" fmla="*/ 24385590 w 24390616"/>
              <a:gd name="connsiteY1" fmla="*/ 863600 h 1613959"/>
              <a:gd name="connsiteX2" fmla="*/ 24390616 w 24390616"/>
              <a:gd name="connsiteY2" fmla="*/ 1611577 h 1613959"/>
              <a:gd name="connsiteX3" fmla="*/ 0 w 24390616"/>
              <a:gd name="connsiteY3" fmla="*/ 1613959 h 1613959"/>
              <a:gd name="connsiteX4" fmla="*/ 2118 w 24390616"/>
              <a:gd name="connsiteY4" fmla="*/ 0 h 161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90616" h="1613959">
                <a:moveTo>
                  <a:pt x="2118" y="0"/>
                </a:moveTo>
                <a:lnTo>
                  <a:pt x="24385590" y="863600"/>
                </a:lnTo>
                <a:cubicBezTo>
                  <a:pt x="24387265" y="1112926"/>
                  <a:pt x="24388941" y="1362251"/>
                  <a:pt x="24390616" y="1611577"/>
                </a:cubicBezTo>
                <a:lnTo>
                  <a:pt x="0" y="1613959"/>
                </a:lnTo>
                <a:lnTo>
                  <a:pt x="2118" y="0"/>
                </a:lnTo>
                <a:close/>
              </a:path>
            </a:pathLst>
          </a:custGeom>
          <a:solidFill>
            <a:srgbClr val="FFDD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143"/>
          </a:p>
        </p:txBody>
      </p:sp>
      <p:sp>
        <p:nvSpPr>
          <p:cNvPr id="18" name="Freihandform 17"/>
          <p:cNvSpPr/>
          <p:nvPr/>
        </p:nvSpPr>
        <p:spPr>
          <a:xfrm>
            <a:off x="-1687" y="5831152"/>
            <a:ext cx="9147275" cy="1029494"/>
          </a:xfrm>
          <a:custGeom>
            <a:avLst/>
            <a:gdLst>
              <a:gd name="connsiteX0" fmla="*/ 0 w 24367067"/>
              <a:gd name="connsiteY0" fmla="*/ 829733 h 2082800"/>
              <a:gd name="connsiteX1" fmla="*/ 24367067 w 24367067"/>
              <a:gd name="connsiteY1" fmla="*/ 0 h 2082800"/>
              <a:gd name="connsiteX2" fmla="*/ 24350133 w 24367067"/>
              <a:gd name="connsiteY2" fmla="*/ 2082800 h 2082800"/>
              <a:gd name="connsiteX3" fmla="*/ 16933 w 24367067"/>
              <a:gd name="connsiteY3" fmla="*/ 2065866 h 2082800"/>
              <a:gd name="connsiteX4" fmla="*/ 0 w 24367067"/>
              <a:gd name="connsiteY4" fmla="*/ 829733 h 2082800"/>
              <a:gd name="connsiteX0" fmla="*/ 4498 w 24371565"/>
              <a:gd name="connsiteY0" fmla="*/ 829733 h 2082800"/>
              <a:gd name="connsiteX1" fmla="*/ 24371565 w 24371565"/>
              <a:gd name="connsiteY1" fmla="*/ 0 h 2082800"/>
              <a:gd name="connsiteX2" fmla="*/ 24354631 w 24371565"/>
              <a:gd name="connsiteY2" fmla="*/ 2082800 h 2082800"/>
              <a:gd name="connsiteX3" fmla="*/ 0 w 24371565"/>
              <a:gd name="connsiteY3" fmla="*/ 2053960 h 2082800"/>
              <a:gd name="connsiteX4" fmla="*/ 4498 w 24371565"/>
              <a:gd name="connsiteY4" fmla="*/ 829733 h 2082800"/>
              <a:gd name="connsiteX0" fmla="*/ 4498 w 24392732"/>
              <a:gd name="connsiteY0" fmla="*/ 829733 h 2054225"/>
              <a:gd name="connsiteX1" fmla="*/ 24371565 w 24392732"/>
              <a:gd name="connsiteY1" fmla="*/ 0 h 2054225"/>
              <a:gd name="connsiteX2" fmla="*/ 24392732 w 24392732"/>
              <a:gd name="connsiteY2" fmla="*/ 2054225 h 2054225"/>
              <a:gd name="connsiteX3" fmla="*/ 0 w 24392732"/>
              <a:gd name="connsiteY3" fmla="*/ 2053960 h 2054225"/>
              <a:gd name="connsiteX4" fmla="*/ 4498 w 24392732"/>
              <a:gd name="connsiteY4" fmla="*/ 829733 h 2054225"/>
              <a:gd name="connsiteX0" fmla="*/ 4498 w 24392732"/>
              <a:gd name="connsiteY0" fmla="*/ 834496 h 2058988"/>
              <a:gd name="connsiteX1" fmla="*/ 24390614 w 24392732"/>
              <a:gd name="connsiteY1" fmla="*/ 0 h 2058988"/>
              <a:gd name="connsiteX2" fmla="*/ 24392732 w 24392732"/>
              <a:gd name="connsiteY2" fmla="*/ 2058988 h 2058988"/>
              <a:gd name="connsiteX3" fmla="*/ 0 w 24392732"/>
              <a:gd name="connsiteY3" fmla="*/ 2058723 h 2058988"/>
              <a:gd name="connsiteX4" fmla="*/ 4498 w 24392732"/>
              <a:gd name="connsiteY4" fmla="*/ 834496 h 205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92732" h="2058988">
                <a:moveTo>
                  <a:pt x="4498" y="834496"/>
                </a:moveTo>
                <a:lnTo>
                  <a:pt x="24390614" y="0"/>
                </a:lnTo>
                <a:lnTo>
                  <a:pt x="24392732" y="2058988"/>
                </a:lnTo>
                <a:lnTo>
                  <a:pt x="0" y="2058723"/>
                </a:lnTo>
                <a:cubicBezTo>
                  <a:pt x="1499" y="1650647"/>
                  <a:pt x="2999" y="1242572"/>
                  <a:pt x="4498" y="834496"/>
                </a:cubicBezTo>
                <a:close/>
              </a:path>
            </a:pathLst>
          </a:custGeom>
          <a:solidFill>
            <a:srgbClr val="FFDD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143"/>
          </a:p>
        </p:txBody>
      </p:sp>
      <p:sp>
        <p:nvSpPr>
          <p:cNvPr id="15" name="Freihandform 14"/>
          <p:cNvSpPr/>
          <p:nvPr/>
        </p:nvSpPr>
        <p:spPr>
          <a:xfrm>
            <a:off x="8604448" y="5706666"/>
            <a:ext cx="298451" cy="308372"/>
          </a:xfrm>
          <a:custGeom>
            <a:avLst/>
            <a:gdLst>
              <a:gd name="connsiteX0" fmla="*/ 0 w 695325"/>
              <a:gd name="connsiteY0" fmla="*/ 26194 h 616744"/>
              <a:gd name="connsiteX1" fmla="*/ 9525 w 695325"/>
              <a:gd name="connsiteY1" fmla="*/ 592932 h 616744"/>
              <a:gd name="connsiteX2" fmla="*/ 695325 w 695325"/>
              <a:gd name="connsiteY2" fmla="*/ 616744 h 616744"/>
              <a:gd name="connsiteX3" fmla="*/ 688181 w 695325"/>
              <a:gd name="connsiteY3" fmla="*/ 0 h 616744"/>
              <a:gd name="connsiteX4" fmla="*/ 0 w 695325"/>
              <a:gd name="connsiteY4" fmla="*/ 26194 h 61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325" h="616744">
                <a:moveTo>
                  <a:pt x="0" y="26194"/>
                </a:moveTo>
                <a:lnTo>
                  <a:pt x="9525" y="592932"/>
                </a:lnTo>
                <a:lnTo>
                  <a:pt x="695325" y="616744"/>
                </a:lnTo>
                <a:cubicBezTo>
                  <a:pt x="692944" y="411163"/>
                  <a:pt x="690562" y="205581"/>
                  <a:pt x="688181" y="0"/>
                </a:cubicBezTo>
                <a:lnTo>
                  <a:pt x="0" y="261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2143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24544" y="1340768"/>
            <a:ext cx="8667936" cy="4287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520518"/>
            <a:ext cx="864096" cy="129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de-CH" dirty="0"/>
              <a:t>24.09.2016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01997" y="5687616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bg1"/>
                </a:solidFill>
                <a:latin typeface="+mj-lt"/>
              </a:defRPr>
            </a:lvl1pPr>
          </a:lstStyle>
          <a:p>
            <a:fld id="{535302CB-9945-4074-A751-93380961EE3F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4" y="316141"/>
            <a:ext cx="647708" cy="64829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36" y="322883"/>
            <a:ext cx="647708" cy="64829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1614729" y="511093"/>
            <a:ext cx="1661128" cy="27186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725"/>
              </a:lnSpc>
            </a:pPr>
            <a:r>
              <a:rPr lang="de-DE" sz="575" dirty="0">
                <a:solidFill>
                  <a:schemeClr val="accent1"/>
                </a:solidFill>
              </a:rPr>
              <a:t>Evangelische Volkspartei der Schweiz</a:t>
            </a:r>
          </a:p>
          <a:p>
            <a:pPr>
              <a:lnSpc>
                <a:spcPts val="725"/>
              </a:lnSpc>
            </a:pPr>
            <a:r>
              <a:rPr lang="fr-CH" sz="575" dirty="0">
                <a:solidFill>
                  <a:schemeClr val="accent1"/>
                </a:solidFill>
              </a:rPr>
              <a:t>Parti Evangélique Suisse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224544" y="2492897"/>
            <a:ext cx="866793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7" name="Datumsplatzhalter 3"/>
          <p:cNvSpPr txBox="1">
            <a:spLocks/>
          </p:cNvSpPr>
          <p:nvPr/>
        </p:nvSpPr>
        <p:spPr>
          <a:xfrm>
            <a:off x="827584" y="6513914"/>
            <a:ext cx="349306" cy="13656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defPPr>
              <a:defRPr lang="de-DE"/>
            </a:defPPr>
            <a:lvl1pPr marL="0" algn="l" defTabSz="2177095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088547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7095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5642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4190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2737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31285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9832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8380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900" dirty="0">
                <a:latin typeface="+mn-lt"/>
              </a:rPr>
              <a:t>|</a:t>
            </a:r>
          </a:p>
        </p:txBody>
      </p:sp>
      <p:sp>
        <p:nvSpPr>
          <p:cNvPr id="20" name="Datumsplatzhalter 3"/>
          <p:cNvSpPr txBox="1">
            <a:spLocks/>
          </p:cNvSpPr>
          <p:nvPr/>
        </p:nvSpPr>
        <p:spPr>
          <a:xfrm>
            <a:off x="215516" y="6345324"/>
            <a:ext cx="6170547" cy="13656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defPPr>
              <a:defRPr lang="de-DE"/>
            </a:defPPr>
            <a:lvl1pPr marL="0" algn="l" defTabSz="2177095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088547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7095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5642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4190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2737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31285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9832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8380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900" dirty="0"/>
              <a:t>Energiepolitik der EVP </a:t>
            </a:r>
            <a:r>
              <a:rPr lang="de-DE" sz="900" b="1" dirty="0">
                <a:latin typeface="+mj-lt"/>
              </a:rPr>
              <a:t> </a:t>
            </a:r>
            <a:r>
              <a:rPr lang="de-DE" sz="900" dirty="0">
                <a:latin typeface="+mn-lt"/>
              </a:rPr>
              <a:t>| Maja</a:t>
            </a:r>
            <a:r>
              <a:rPr lang="de-DE" sz="900" baseline="0" dirty="0">
                <a:latin typeface="+mn-lt"/>
              </a:rPr>
              <a:t> Ingold</a:t>
            </a:r>
            <a:endParaRPr lang="de-CH" sz="900" dirty="0">
              <a:latin typeface="+mn-lt"/>
            </a:endParaRPr>
          </a:p>
        </p:txBody>
      </p:sp>
      <p:sp>
        <p:nvSpPr>
          <p:cNvPr id="21" name="Datumsplatzhalter 3"/>
          <p:cNvSpPr txBox="1">
            <a:spLocks/>
          </p:cNvSpPr>
          <p:nvPr/>
        </p:nvSpPr>
        <p:spPr>
          <a:xfrm>
            <a:off x="921733" y="6519629"/>
            <a:ext cx="6026531" cy="130849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defPPr>
              <a:defRPr lang="de-DE"/>
            </a:defPPr>
            <a:lvl1pPr marL="0" algn="l" defTabSz="2177095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088547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7095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5642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4190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2737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31285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9832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8380" algn="l" defTabSz="2177095" rtl="0" eaLnBrk="1" latinLnBrk="0" hangingPunct="1">
              <a:defRPr sz="42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latin typeface="+mn-lt"/>
              </a:rPr>
              <a:t>2.</a:t>
            </a:r>
            <a:r>
              <a:rPr lang="de-DE" sz="900" baseline="0" dirty="0">
                <a:latin typeface="+mn-lt"/>
              </a:rPr>
              <a:t> </a:t>
            </a:r>
            <a:r>
              <a:rPr lang="de-DE" sz="900" baseline="0" dirty="0" err="1">
                <a:latin typeface="+mn-lt"/>
              </a:rPr>
              <a:t>a</a:t>
            </a:r>
            <a:r>
              <a:rPr lang="de-DE" sz="900" baseline="0">
                <a:latin typeface="+mn-lt"/>
              </a:rPr>
              <a:t>usserordentliche</a:t>
            </a:r>
            <a:r>
              <a:rPr lang="de-DE" sz="900" baseline="0" dirty="0">
                <a:latin typeface="+mn-lt"/>
              </a:rPr>
              <a:t> Delegiertenversammlung der EVP Schweiz, Delémont</a:t>
            </a:r>
            <a:endParaRPr lang="de-CH" sz="9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5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5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0"/>
        </a:spcAft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0"/>
        </a:spcBef>
        <a:buFont typeface="Arial" pitchFamily="34" charset="0"/>
        <a:buChar char="•"/>
        <a:defRPr lang="de-DE" sz="2000" kern="1200" dirty="0" smtClean="0">
          <a:solidFill>
            <a:schemeClr val="tx1"/>
          </a:solidFill>
          <a:latin typeface="+mj-lt"/>
          <a:ea typeface="+mn-ea"/>
          <a:cs typeface="+mn-cs"/>
        </a:defRPr>
      </a:lvl2pPr>
      <a:lvl3pPr marL="355600" indent="-177800" algn="l" defTabSz="914400" rtl="0" eaLnBrk="1" latinLnBrk="0" hangingPunct="1">
        <a:spcBef>
          <a:spcPts val="0"/>
        </a:spcBef>
        <a:buFont typeface="Arial" pitchFamily="34" charset="0"/>
        <a:buNone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842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804069" indent="-219869" algn="l" defTabSz="914400" rtl="0" eaLnBrk="1" latinLnBrk="0" hangingPunct="1">
        <a:spcBef>
          <a:spcPts val="0"/>
        </a:spcBef>
        <a:buFont typeface="Open Sans Light" panose="020B0306030504020204" pitchFamily="34" charset="0"/>
        <a:buChar char="–"/>
        <a:defRPr lang="de-DE" sz="20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de-CH" sz="4000" dirty="0"/>
              <a:t>Energiepolitik der EVP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5177" y="5013176"/>
            <a:ext cx="8392289" cy="129614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de-CH" sz="3600" dirty="0"/>
              <a:t>DV EVP Schweiz  24. Sept. 2016 in Delémont, </a:t>
            </a:r>
            <a:r>
              <a:rPr lang="de-CH" sz="3600" dirty="0" err="1"/>
              <a:t>Kt.Jura</a:t>
            </a:r>
            <a:endParaRPr lang="de-CH" sz="3600" dirty="0"/>
          </a:p>
          <a:p>
            <a:pPr algn="ctr"/>
            <a:endParaRPr lang="de-CH" sz="3600" dirty="0"/>
          </a:p>
          <a:p>
            <a:pPr algn="ctr"/>
            <a:r>
              <a:rPr lang="de-CH" sz="3600" dirty="0"/>
              <a:t>Auslegeordnung Maja Ingold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1128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000" dirty="0"/>
              <a:t>Zusammenfassung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CH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3200" dirty="0"/>
              <a:t>EVP weitgehend auf der Spur ihres Parteiprogramms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3200" dirty="0"/>
              <a:t>das heisst: unabhängig, der Bewahrung der Schöpfung verpflichtet, </a:t>
            </a:r>
            <a:r>
              <a:rPr lang="de-CH" sz="3200" dirty="0" err="1"/>
              <a:t>unideologisch</a:t>
            </a:r>
            <a:r>
              <a:rPr lang="de-CH" sz="3200" dirty="0"/>
              <a:t>, in sorgfältiger, sachorientierter Güterabwägung zugunsten von enkeltauglichen Lösungen </a:t>
            </a:r>
          </a:p>
        </p:txBody>
      </p:sp>
    </p:spTree>
    <p:extLst>
      <p:ext uri="{BB962C8B-B14F-4D97-AF65-F5344CB8AC3E}">
        <p14:creationId xmlns:p14="http://schemas.microsoft.com/office/powerpoint/2010/main" val="180000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Parteiprogramm, verabschiedet Juni 2014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773D8-F043-4DDE-B0D3-2F2FEA1F9F81}" type="datetime1">
              <a:rPr lang="de-CH" smtClean="0"/>
              <a:pPr/>
              <a:t>23.09.2016</a:t>
            </a:fld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24544" y="1844824"/>
            <a:ext cx="8739944" cy="864096"/>
          </a:xfrm>
        </p:spPr>
        <p:txBody>
          <a:bodyPr>
            <a:normAutofit lnSpcReduction="10000"/>
          </a:bodyPr>
          <a:lstStyle/>
          <a:p>
            <a:endParaRPr lang="de-CH" dirty="0"/>
          </a:p>
          <a:p>
            <a:r>
              <a:rPr lang="de-CH" dirty="0"/>
              <a:t>Grundsätze: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de-CH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2800" dirty="0"/>
              <a:t>Schöpfung für die kommenden Generationen erhalten („Generationentauglichkeit“)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2800" dirty="0"/>
              <a:t>Klimaschutz hat oberste Priorität, Klimaziele sind zu verschärfen, allfällig über Lenkungsabgaben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2800" dirty="0"/>
              <a:t>Hauptbemühungen für den energetischen Umbau: Speicherung Erneuerbare, Suffizienz und Effizienz</a:t>
            </a:r>
          </a:p>
        </p:txBody>
      </p:sp>
    </p:spTree>
    <p:extLst>
      <p:ext uri="{BB962C8B-B14F-4D97-AF65-F5344CB8AC3E}">
        <p14:creationId xmlns:p14="http://schemas.microsoft.com/office/powerpoint/2010/main" val="189392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Klima schützen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3200" dirty="0"/>
              <a:t>National: CO2-Abgaben erhöhen, auch auf Treib- und Brennstoffen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3200" dirty="0"/>
              <a:t>International: Klimakonventionen (Rio, </a:t>
            </a:r>
            <a:r>
              <a:rPr lang="de-CH" sz="3200" dirty="0" err="1"/>
              <a:t>SDG’s</a:t>
            </a:r>
            <a:r>
              <a:rPr lang="de-CH" sz="3200" dirty="0"/>
              <a:t>),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3200" dirty="0"/>
              <a:t>Schwellenländer: Folgen von Klimaerwärmung lindern helfen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3200" dirty="0"/>
              <a:t>Agrotreibstoffe verbieten, wenn Regenwald verdrängt wird oder Nahrungsmittel </a:t>
            </a:r>
            <a:r>
              <a:rPr lang="de-CH" sz="3200" dirty="0" err="1"/>
              <a:t>konkurrenziert</a:t>
            </a:r>
            <a:r>
              <a:rPr lang="de-CH" sz="3200" dirty="0"/>
              <a:t> werden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001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dirty="0"/>
              <a:t>Das will die EVP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24544" y="1844824"/>
            <a:ext cx="8739944" cy="1152128"/>
          </a:xfrm>
        </p:spPr>
        <p:txBody>
          <a:bodyPr>
            <a:normAutofit/>
          </a:bodyPr>
          <a:lstStyle/>
          <a:p>
            <a:r>
              <a:rPr lang="de-CH" sz="3200" dirty="0"/>
              <a:t>Atomausstieg: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3500" dirty="0"/>
              <a:t>Keine neuen </a:t>
            </a:r>
            <a:r>
              <a:rPr lang="de-CH" sz="3500" dirty="0" err="1"/>
              <a:t>AKW’s</a:t>
            </a:r>
            <a:r>
              <a:rPr lang="de-CH" sz="3500" dirty="0"/>
              <a:t>, bestehende nach 50Betriebsjahren </a:t>
            </a:r>
            <a:r>
              <a:rPr lang="de-CH" sz="3500" dirty="0" err="1"/>
              <a:t>stillegen</a:t>
            </a:r>
            <a:r>
              <a:rPr lang="de-CH" sz="3500" dirty="0"/>
              <a:t>, Entsorgung zulasten Betreiber </a:t>
            </a:r>
            <a:r>
              <a:rPr lang="de-CH" sz="3500" b="1" i="1" dirty="0"/>
              <a:t>(</a:t>
            </a:r>
            <a:r>
              <a:rPr lang="de-CH" sz="3500" b="1" i="1" dirty="0" err="1"/>
              <a:t>EnG</a:t>
            </a:r>
            <a:r>
              <a:rPr lang="de-CH" sz="3500" b="1" i="1" dirty="0"/>
              <a:t>, Atomausstiegsinitiative)</a:t>
            </a:r>
            <a:endParaRPr lang="de-CH" sz="35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de-CH" sz="3500" dirty="0"/>
              <a:t>Endlager realisieren </a:t>
            </a:r>
            <a:r>
              <a:rPr lang="de-CH" sz="3500" b="1" i="1" dirty="0"/>
              <a:t>(</a:t>
            </a:r>
            <a:r>
              <a:rPr lang="de-CH" sz="3500" b="1" i="1" dirty="0" err="1"/>
              <a:t>Nagra</a:t>
            </a:r>
            <a:r>
              <a:rPr lang="de-CH" sz="3500" b="1" i="1" dirty="0"/>
              <a:t>, zivilgesellschaftlicher Prozess, Ziel unbestritten)</a:t>
            </a:r>
            <a:endParaRPr lang="de-CH" sz="35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859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dirty="0"/>
              <a:t>Grundsätze EVP Umwelt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Arten und Naturschutz hat hohe </a:t>
            </a:r>
            <a:r>
              <a:rPr lang="de-CH" sz="2800" dirty="0" err="1"/>
              <a:t>Prio</a:t>
            </a:r>
            <a:r>
              <a:rPr lang="de-CH" sz="2800" dirty="0"/>
              <a:t> </a:t>
            </a:r>
            <a:r>
              <a:rPr lang="de-CH" sz="2800" b="1" i="1" dirty="0"/>
              <a:t>(Biodiversitätsstrategie)</a:t>
            </a:r>
            <a:endParaRPr lang="de-CH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Lebensräume erhalten und vernetzen zum Schutz der Biodiversität </a:t>
            </a:r>
            <a:r>
              <a:rPr lang="de-CH" sz="2800" b="1" i="1" dirty="0"/>
              <a:t>(Umweltschutzgesetz)</a:t>
            </a:r>
            <a:endParaRPr lang="de-CH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Schadstoffbelastung reduzieren </a:t>
            </a:r>
            <a:r>
              <a:rPr lang="de-CH" sz="2800" b="1" i="1" dirty="0"/>
              <a:t>(Grüne Wirtschaft)</a:t>
            </a:r>
            <a:endParaRPr lang="de-CH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Abkehr von Wegwerf- und Konsumgesellschaft </a:t>
            </a:r>
            <a:r>
              <a:rPr lang="de-CH" sz="2800" b="1" i="1" dirty="0"/>
              <a:t>(Grüne Wirtschaft)</a:t>
            </a:r>
            <a:endParaRPr lang="de-CH" sz="28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9101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544" y="1340768"/>
            <a:ext cx="8739944" cy="976660"/>
          </a:xfrm>
        </p:spPr>
        <p:txBody>
          <a:bodyPr/>
          <a:lstStyle/>
          <a:p>
            <a:r>
              <a:rPr lang="de-CH" sz="3600" dirty="0"/>
              <a:t>Das will die EVP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24544" y="2305784"/>
            <a:ext cx="8739944" cy="691168"/>
          </a:xfrm>
        </p:spPr>
        <p:txBody>
          <a:bodyPr>
            <a:normAutofit/>
          </a:bodyPr>
          <a:lstStyle/>
          <a:p>
            <a:r>
              <a:rPr lang="de-CH" sz="3200" dirty="0"/>
              <a:t>Landschaft schützen: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224544" y="2996952"/>
            <a:ext cx="8739944" cy="288032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sz="2800" dirty="0"/>
              <a:t>Mehr Kompetenzen für Bund für: Zersiedelung stoppen, Raumplanerische Vorschriften </a:t>
            </a:r>
            <a:r>
              <a:rPr lang="de-CH" sz="2800" b="1" i="1" dirty="0"/>
              <a:t>(RPG)</a:t>
            </a:r>
            <a:endParaRPr lang="de-CH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sz="2800" dirty="0"/>
              <a:t>Verbandsbeschwerderecht beibehalten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sz="2800" dirty="0"/>
              <a:t>Schadstoffbelastung reduzieren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CH" sz="2800" dirty="0"/>
              <a:t>Stoffkreisläufe schliessen, Recycling ausbauen </a:t>
            </a:r>
            <a:r>
              <a:rPr lang="de-CH" sz="2800" b="1" i="1" dirty="0"/>
              <a:t>(Grüne Wirtschaft)</a:t>
            </a:r>
            <a:endParaRPr lang="de-CH" sz="2800" dirty="0"/>
          </a:p>
          <a:p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4901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544" y="987201"/>
            <a:ext cx="8739944" cy="6553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24544" y="1484784"/>
            <a:ext cx="8739944" cy="866720"/>
          </a:xfrm>
        </p:spPr>
        <p:txBody>
          <a:bodyPr>
            <a:normAutofit/>
          </a:bodyPr>
          <a:lstStyle/>
          <a:p>
            <a:r>
              <a:rPr lang="de-CH" dirty="0"/>
              <a:t>Umwelt- und Artenschutz ausbauen: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Umweltkonventionen im Ausland unterstützen, in Entwicklungsländern mitfinanzieren </a:t>
            </a:r>
            <a:r>
              <a:rPr lang="de-CH" sz="2800" b="1" i="1" dirty="0"/>
              <a:t>(DEZA)</a:t>
            </a:r>
            <a:endParaRPr lang="de-CH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Biodiversitätsstrategie mit griffigem Aktionsplan durchsetzen </a:t>
            </a:r>
            <a:r>
              <a:rPr lang="de-CH" sz="2800" b="1" i="1" dirty="0"/>
              <a:t>(Aktionsplan Biodiversität)</a:t>
            </a:r>
            <a:endParaRPr lang="de-CH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Ökologische Leistungen der Landwirtschaft einfordern und abgelten </a:t>
            </a:r>
            <a:r>
              <a:rPr lang="de-CH" sz="2800" b="1" i="1" dirty="0"/>
              <a:t>(Agrarpolitik 14 -17)</a:t>
            </a:r>
            <a:endParaRPr lang="de-CH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Alpenschutzkonvention ratifizieren </a:t>
            </a:r>
            <a:r>
              <a:rPr lang="de-CH" sz="2800" b="1" i="1" dirty="0"/>
              <a:t>(mit verlorener Abstimmung 2.Gotthardröhre obsolet)</a:t>
            </a:r>
            <a:endParaRPr lang="de-CH" sz="28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362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4000" dirty="0"/>
              <a:t>Stellungnahmen/Parolen der EVP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8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3600" dirty="0"/>
              <a:t>Energie- statt Mehrwertsteuer (VI der </a:t>
            </a:r>
            <a:r>
              <a:rPr lang="de-CH" sz="3600" dirty="0" err="1"/>
              <a:t>glp</a:t>
            </a:r>
            <a:r>
              <a:rPr lang="de-CH" sz="3600" dirty="0"/>
              <a:t>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3600" dirty="0"/>
              <a:t>Grüne Wirtschaft (VI der Grünen)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3600" dirty="0"/>
              <a:t>Stromeffizienz-Volksinitiative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CH" sz="3600" dirty="0"/>
              <a:t>Atomausstieg</a:t>
            </a:r>
          </a:p>
          <a:p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344180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dirty="0"/>
              <a:t>Energiestrategie 2050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A7BC-C046-4886-9E99-1AD903EE10A4}" type="datetime1">
              <a:rPr lang="de-CH" smtClean="0"/>
              <a:pPr/>
              <a:t>23.09.2016</a:t>
            </a:fld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02CB-9945-4074-A751-93380961EE3F}" type="slidenum">
              <a:rPr lang="de-CH" smtClean="0"/>
              <a:pPr/>
              <a:t>9</a:t>
            </a:fld>
            <a:endParaRPr lang="de-CH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CH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Nach 3 Jahren letzte Differenzen bereinigt und zur Schlussabstimmung bereit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Paket von Massnahmen, mit dem keine Partei zufrieden ist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Für die EVP ungenügend: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im Zielkonflikt von Nutzen und Schutz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CH" sz="2800" dirty="0"/>
              <a:t>in den Betriebskonzepten für Laufzeiten der </a:t>
            </a:r>
            <a:r>
              <a:rPr lang="de-CH" sz="2800" dirty="0" err="1"/>
              <a:t>AKW’s</a:t>
            </a:r>
            <a:endParaRPr lang="de-CH" sz="2800" dirty="0"/>
          </a:p>
          <a:p>
            <a:r>
              <a:rPr lang="de-CH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8054453"/>
      </p:ext>
    </p:extLst>
  </p:cSld>
  <p:clrMapOvr>
    <a:masterClrMapping/>
  </p:clrMapOvr>
</p:sld>
</file>

<file path=ppt/theme/theme1.xml><?xml version="1.0" encoding="utf-8"?>
<a:theme xmlns:a="http://schemas.openxmlformats.org/drawingml/2006/main" name="EVPCH_Vorlage_Powerpointpräsentation_4_3 V2">
  <a:themeElements>
    <a:clrScheme name="EVP">
      <a:dk1>
        <a:sysClr val="windowText" lastClr="000000"/>
      </a:dk1>
      <a:lt1>
        <a:sysClr val="window" lastClr="FFFFFF"/>
      </a:lt1>
      <a:dk2>
        <a:srgbClr val="0062AE"/>
      </a:dk2>
      <a:lt2>
        <a:srgbClr val="FFDD00"/>
      </a:lt2>
      <a:accent1>
        <a:srgbClr val="0062AE"/>
      </a:accent1>
      <a:accent2>
        <a:srgbClr val="FFDD00"/>
      </a:accent2>
      <a:accent3>
        <a:srgbClr val="3381BD"/>
      </a:accent3>
      <a:accent4>
        <a:srgbClr val="FFE433"/>
      </a:accent4>
      <a:accent5>
        <a:srgbClr val="66A1CD"/>
      </a:accent5>
      <a:accent6>
        <a:srgbClr val="FFEB66"/>
      </a:accent6>
      <a:hlink>
        <a:srgbClr val="000000"/>
      </a:hlink>
      <a:folHlink>
        <a:srgbClr val="000000"/>
      </a:folHlink>
    </a:clrScheme>
    <a:fontScheme name="EVP">
      <a:majorFont>
        <a:latin typeface="Open Sans"/>
        <a:ea typeface=""/>
        <a:cs typeface=""/>
      </a:majorFont>
      <a:minorFont>
        <a:latin typeface="Open Sans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VPCH_Vorlage_Powerpointpräsentation_4_3 V2.potx" id="{0DA309D5-6739-48BF-8720-658DEEA5C268}" vid="{089EFE9E-6ACD-4275-AFB8-3195043C0A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EVPCH_Vorlage_Powerpointpräsentation_4_3</Template>
  <TotalTime>0</TotalTime>
  <Words>359</Words>
  <Application>Microsoft Office PowerPoint</Application>
  <PresentationFormat>Bildschirmpräsentation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Open Sans Light</vt:lpstr>
      <vt:lpstr>Wingdings</vt:lpstr>
      <vt:lpstr>EVPCH_Vorlage_Powerpointpräsentation_4_3 V2</vt:lpstr>
      <vt:lpstr>Energiepolitik der EVP </vt:lpstr>
      <vt:lpstr>Parteiprogramm, verabschiedet Juni 2014</vt:lpstr>
      <vt:lpstr>Klima schützen</vt:lpstr>
      <vt:lpstr>Das will die EVP</vt:lpstr>
      <vt:lpstr>Grundsätze EVP Umwelt</vt:lpstr>
      <vt:lpstr>Das will die EVP</vt:lpstr>
      <vt:lpstr>PowerPoint-Präsentation</vt:lpstr>
      <vt:lpstr>Stellungnahmen/Parolen der EVP</vt:lpstr>
      <vt:lpstr>Energiestrategie 2050</vt:lpstr>
      <vt:lpstr>Zusammenfassung</vt:lpstr>
    </vt:vector>
  </TitlesOfParts>
  <Company>Parlamentsdienste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Marianne Streiff</dc:creator>
  <cp:lastModifiedBy>Dominik Währy</cp:lastModifiedBy>
  <cp:revision>22</cp:revision>
  <dcterms:created xsi:type="dcterms:W3CDTF">2016-06-07T08:33:01Z</dcterms:created>
  <dcterms:modified xsi:type="dcterms:W3CDTF">2016-09-23T12:18:18Z</dcterms:modified>
</cp:coreProperties>
</file>